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7" r:id="rId4"/>
    <p:sldId id="259" r:id="rId5"/>
    <p:sldId id="260" r:id="rId6"/>
    <p:sldId id="261" r:id="rId7"/>
    <p:sldId id="266" r:id="rId8"/>
    <p:sldId id="267" r:id="rId9"/>
    <p:sldId id="268" r:id="rId10"/>
    <p:sldId id="270" r:id="rId11"/>
    <p:sldId id="269" r:id="rId12"/>
    <p:sldId id="262" r:id="rId13"/>
    <p:sldId id="263" r:id="rId14"/>
    <p:sldId id="264" r:id="rId15"/>
    <p:sldId id="271" r:id="rId16"/>
    <p:sldId id="265" r:id="rId17"/>
  </p:sldIdLst>
  <p:sldSz cx="18288000" cy="10287000"/>
  <p:notesSz cx="6858000" cy="9144000"/>
  <p:embeddedFontLst>
    <p:embeddedFont>
      <p:font typeface="Antic" pitchFamily="2" charset="77"/>
      <p:regular r:id="rId19"/>
    </p:embeddedFont>
    <p:embeddedFont>
      <p:font typeface="More Sugar Thin" pitchFamily="2" charset="0"/>
      <p:regular r:id="rId20"/>
    </p:embeddedFont>
    <p:embeddedFont>
      <p:font typeface="Sifonn" pitchFamily="2" charset="7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D66E"/>
    <a:srgbClr val="F69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61" autoAdjust="0"/>
    <p:restoredTop sz="94658" autoAdjust="0"/>
  </p:normalViewPr>
  <p:slideViewPr>
    <p:cSldViewPr>
      <p:cViewPr varScale="1">
        <p:scale>
          <a:sx n="54" d="100"/>
          <a:sy n="54" d="100"/>
        </p:scale>
        <p:origin x="248" y="10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16B0E-7D1F-944D-879F-59D61E8028AB}" type="datetimeFigureOut">
              <a:rPr lang="en-US" smtClean="0"/>
              <a:t>8/12/25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44B48-00CB-C44E-A18C-A54724039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 Welcome to my ID presentation. Before I jump in, I wanted to provide a brief explanation. So, a little-known fact about me is that I used to be an applied health major and certificates in public health and epidemiology. My bachelor's degree is Statistics, but I did the Biostatistics track so I took a lot of biology classes as well. Anyway, I wanted to throw it back and explore something I haven't done in awhile since I'm not actually a teacher or ID. So, I didn't feel like I needed to do anything applicable. So here you go. An ID for a lesson on Antibiotic Resistance.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4B48-00CB-C44E-A18C-A547240391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74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sv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sv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1.png"/><Relationship Id="rId11" Type="http://schemas.openxmlformats.org/officeDocument/2006/relationships/image" Target="../media/image8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1.png"/><Relationship Id="rId11" Type="http://schemas.openxmlformats.org/officeDocument/2006/relationships/image" Target="../media/image8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5F16E0F-6EFF-D672-6325-F69B1FBC7B1E}"/>
              </a:ext>
            </a:extLst>
          </p:cNvPr>
          <p:cNvSpPr/>
          <p:nvPr/>
        </p:nvSpPr>
        <p:spPr>
          <a:xfrm>
            <a:off x="3116492" y="5398810"/>
            <a:ext cx="11658599" cy="914400"/>
          </a:xfrm>
          <a:prstGeom prst="roundRect">
            <a:avLst/>
          </a:prstGeom>
          <a:solidFill>
            <a:srgbClr val="F69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2"/>
          <p:cNvSpPr/>
          <p:nvPr/>
        </p:nvSpPr>
        <p:spPr>
          <a:xfrm rot="2512629">
            <a:off x="2179060" y="1226870"/>
            <a:ext cx="1405530" cy="1813588"/>
          </a:xfrm>
          <a:custGeom>
            <a:avLst/>
            <a:gdLst/>
            <a:ahLst/>
            <a:cxnLst/>
            <a:rect l="l" t="t" r="r" b="b"/>
            <a:pathLst>
              <a:path w="1405530" h="1813588">
                <a:moveTo>
                  <a:pt x="0" y="0"/>
                </a:moveTo>
                <a:lnTo>
                  <a:pt x="1405531" y="0"/>
                </a:lnTo>
                <a:lnTo>
                  <a:pt x="1405531" y="1813588"/>
                </a:lnTo>
                <a:lnTo>
                  <a:pt x="0" y="18135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4646268" y="6292077"/>
            <a:ext cx="3190899" cy="3192494"/>
          </a:xfrm>
          <a:custGeom>
            <a:avLst/>
            <a:gdLst/>
            <a:ahLst/>
            <a:cxnLst/>
            <a:rect l="l" t="t" r="r" b="b"/>
            <a:pathLst>
              <a:path w="3190899" h="3192494">
                <a:moveTo>
                  <a:pt x="0" y="0"/>
                </a:moveTo>
                <a:lnTo>
                  <a:pt x="3190899" y="0"/>
                </a:lnTo>
                <a:lnTo>
                  <a:pt x="3190899" y="3192494"/>
                </a:lnTo>
                <a:lnTo>
                  <a:pt x="0" y="3192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0" y="8182025"/>
            <a:ext cx="3317296" cy="2104975"/>
          </a:xfrm>
          <a:custGeom>
            <a:avLst/>
            <a:gdLst/>
            <a:ahLst/>
            <a:cxnLst/>
            <a:rect l="l" t="t" r="r" b="b"/>
            <a:pathLst>
              <a:path w="3317296" h="2104975">
                <a:moveTo>
                  <a:pt x="3317296" y="0"/>
                </a:moveTo>
                <a:lnTo>
                  <a:pt x="0" y="0"/>
                </a:lnTo>
                <a:lnTo>
                  <a:pt x="0" y="2104975"/>
                </a:lnTo>
                <a:lnTo>
                  <a:pt x="3317296" y="2104975"/>
                </a:lnTo>
                <a:lnTo>
                  <a:pt x="331729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10800000">
            <a:off x="7906980" y="1084373"/>
            <a:ext cx="2474040" cy="1049291"/>
            <a:chOff x="0" y="0"/>
            <a:chExt cx="2527300" cy="10718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F3D66E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984613" y="378817"/>
            <a:ext cx="2852554" cy="822889"/>
            <a:chOff x="0" y="0"/>
            <a:chExt cx="1827917" cy="5273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7917" cy="527307"/>
            </a:xfrm>
            <a:custGeom>
              <a:avLst/>
              <a:gdLst/>
              <a:ahLst/>
              <a:cxnLst/>
              <a:rect l="l" t="t" r="r" b="b"/>
              <a:pathLst>
                <a:path w="1827917" h="527307">
                  <a:moveTo>
                    <a:pt x="0" y="0"/>
                  </a:moveTo>
                  <a:lnTo>
                    <a:pt x="1827917" y="0"/>
                  </a:lnTo>
                  <a:lnTo>
                    <a:pt x="1827917" y="527307"/>
                  </a:lnTo>
                  <a:lnTo>
                    <a:pt x="0" y="527307"/>
                  </a:lnTo>
                  <a:close/>
                </a:path>
              </a:pathLst>
            </a:custGeom>
            <a:solidFill>
              <a:srgbClr val="F9CB31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110495" y="4599081"/>
            <a:ext cx="8435600" cy="57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1"/>
              </a:lnSpc>
            </a:pPr>
            <a:r>
              <a:rPr lang="en-US" sz="3600" dirty="0">
                <a:solidFill>
                  <a:srgbClr val="1B966E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for Lesson on Antibiotic Resistance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68446" y="5491586"/>
            <a:ext cx="3954690" cy="562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84"/>
              </a:lnSpc>
            </a:pPr>
            <a:r>
              <a:rPr lang="en-US" sz="2800" b="1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Presenter: Shayla Nelson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10405" y="3254780"/>
            <a:ext cx="9870775" cy="1577355"/>
          </a:xfrm>
          <a:prstGeom prst="rect">
            <a:avLst/>
          </a:prstGeom>
        </p:spPr>
        <p:txBody>
          <a:bodyPr wrap="square" lIns="0" tIns="0" rIns="0" bIns="457200" rtlCol="0" anchor="t">
            <a:spAutoFit/>
          </a:bodyPr>
          <a:lstStyle/>
          <a:p>
            <a:pPr algn="ctr">
              <a:lnSpc>
                <a:spcPts val="11590"/>
              </a:lnSpc>
            </a:pPr>
            <a:r>
              <a:rPr lang="en-US" sz="80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Instructional Design</a:t>
            </a:r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DDE86F0B-A8D3-15F1-6F24-D71C0EE44228}"/>
              </a:ext>
            </a:extLst>
          </p:cNvPr>
          <p:cNvSpPr>
            <a:spLocks noChangeAspect="1"/>
          </p:cNvSpPr>
          <p:nvPr/>
        </p:nvSpPr>
        <p:spPr>
          <a:xfrm>
            <a:off x="5334000" y="5551332"/>
            <a:ext cx="1480751" cy="1481490"/>
          </a:xfrm>
          <a:custGeom>
            <a:avLst/>
            <a:gdLst/>
            <a:ahLst/>
            <a:cxnLst/>
            <a:rect l="l" t="t" r="r" b="b"/>
            <a:pathLst>
              <a:path w="3190899" h="3192494">
                <a:moveTo>
                  <a:pt x="0" y="0"/>
                </a:moveTo>
                <a:lnTo>
                  <a:pt x="3190899" y="0"/>
                </a:lnTo>
                <a:lnTo>
                  <a:pt x="3190899" y="3192494"/>
                </a:lnTo>
                <a:lnTo>
                  <a:pt x="0" y="3192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7" name="Audio 26">
            <a:extLst>
              <a:ext uri="{FF2B5EF4-FFF2-40B4-BE49-F238E27FC236}">
                <a16:creationId xmlns:a16="http://schemas.microsoft.com/office/drawing/2014/main" id="{A292D74B-0945-F505-C3B0-3D72E04844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80"/>
    </mc:Choice>
    <mc:Fallback xmlns="">
      <p:transition spd="slow" advTm="45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B14B57-F559-174F-C84E-06DEDF692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351DC19-7079-DB82-8480-1F91D6514D59}"/>
              </a:ext>
            </a:extLst>
          </p:cNvPr>
          <p:cNvGrpSpPr>
            <a:grpSpLocks noChangeAspect="1"/>
          </p:cNvGrpSpPr>
          <p:nvPr/>
        </p:nvGrpSpPr>
        <p:grpSpPr>
          <a:xfrm rot="-10800000">
            <a:off x="1028700" y="1028700"/>
            <a:ext cx="2036846" cy="863868"/>
            <a:chOff x="0" y="0"/>
            <a:chExt cx="2527300" cy="107188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C89381D-9CAE-43D1-3333-3FB08BC41D3C}"/>
                </a:ext>
              </a:extLst>
            </p:cNvPr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1FA3CB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B799B7DC-58E7-C0C5-E63F-30E0F8BC3305}"/>
              </a:ext>
            </a:extLst>
          </p:cNvPr>
          <p:cNvGrpSpPr>
            <a:grpSpLocks noChangeAspect="1"/>
          </p:cNvGrpSpPr>
          <p:nvPr/>
        </p:nvGrpSpPr>
        <p:grpSpPr>
          <a:xfrm>
            <a:off x="15222454" y="1028700"/>
            <a:ext cx="2036846" cy="863868"/>
            <a:chOff x="0" y="0"/>
            <a:chExt cx="2527300" cy="107188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A0B4A38-47EA-D517-2F52-30BEEBFCD6AC}"/>
                </a:ext>
              </a:extLst>
            </p:cNvPr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2F497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6754601A-7DD3-E4BE-DA57-F7A594AC0956}"/>
              </a:ext>
            </a:extLst>
          </p:cNvPr>
          <p:cNvGrpSpPr/>
          <p:nvPr/>
        </p:nvGrpSpPr>
        <p:grpSpPr>
          <a:xfrm>
            <a:off x="1752600" y="2643821"/>
            <a:ext cx="14909576" cy="6087920"/>
            <a:chOff x="2568009" y="0"/>
            <a:chExt cx="19879436" cy="8117227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70F2E38E-F398-71D1-EAA6-C0C41D389B3C}"/>
                </a:ext>
              </a:extLst>
            </p:cNvPr>
            <p:cNvGrpSpPr/>
            <p:nvPr/>
          </p:nvGrpSpPr>
          <p:grpSpPr>
            <a:xfrm>
              <a:off x="8243610" y="0"/>
              <a:ext cx="5960225" cy="2056614"/>
              <a:chOff x="0" y="0"/>
              <a:chExt cx="1913890" cy="66040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022DEBB-50D6-4B76-2135-348131E480B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EE4724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FBA96743-8BFF-65D0-1F68-E2868CFB8B9F}"/>
                </a:ext>
              </a:extLst>
            </p:cNvPr>
            <p:cNvGrpSpPr/>
            <p:nvPr/>
          </p:nvGrpSpPr>
          <p:grpSpPr>
            <a:xfrm>
              <a:off x="2622882" y="3034991"/>
              <a:ext cx="5245764" cy="1810085"/>
              <a:chOff x="0" y="0"/>
              <a:chExt cx="1913890" cy="6604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3B8E802-0C3B-AED5-C7B3-2CD98802575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F69CA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14931B9B-BC5B-FEC5-2A7A-E7EB014A91D0}"/>
                </a:ext>
              </a:extLst>
            </p:cNvPr>
            <p:cNvGrpSpPr/>
            <p:nvPr/>
          </p:nvGrpSpPr>
          <p:grpSpPr>
            <a:xfrm>
              <a:off x="14578799" y="3034991"/>
              <a:ext cx="5245764" cy="1810085"/>
              <a:chOff x="0" y="0"/>
              <a:chExt cx="1913890" cy="6604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98DDA8F5-D876-26F6-7FF4-CF77A876F3F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F69CA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1D5E823B-5585-5E3B-F442-1E9420DD47CA}"/>
                </a:ext>
              </a:extLst>
            </p:cNvPr>
            <p:cNvGrpSpPr/>
            <p:nvPr/>
          </p:nvGrpSpPr>
          <p:grpSpPr>
            <a:xfrm>
              <a:off x="2568009" y="5662834"/>
              <a:ext cx="5245764" cy="1810085"/>
              <a:chOff x="936925" y="-235073"/>
              <a:chExt cx="1913890" cy="66040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1F4F0812-C2AA-B571-5548-30EF93FA3F1B}"/>
                  </a:ext>
                </a:extLst>
              </p:cNvPr>
              <p:cNvSpPr/>
              <p:nvPr/>
            </p:nvSpPr>
            <p:spPr>
              <a:xfrm>
                <a:off x="936925" y="-235073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1FA3C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8032AB40-063F-E03D-6EAF-FC6EF14BF23E}"/>
                </a:ext>
              </a:extLst>
            </p:cNvPr>
            <p:cNvGrpSpPr/>
            <p:nvPr/>
          </p:nvGrpSpPr>
          <p:grpSpPr>
            <a:xfrm>
              <a:off x="17201681" y="6307142"/>
              <a:ext cx="5245764" cy="1810085"/>
              <a:chOff x="0" y="0"/>
              <a:chExt cx="1913890" cy="6604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B8EE41BE-33A8-A49C-703C-15909FD8236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1FA3C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EB22343-C484-51CB-6C06-69995B407394}"/>
                </a:ext>
              </a:extLst>
            </p:cNvPr>
            <p:cNvGrpSpPr/>
            <p:nvPr/>
          </p:nvGrpSpPr>
          <p:grpSpPr>
            <a:xfrm>
              <a:off x="11291212" y="6307142"/>
              <a:ext cx="5245764" cy="1810085"/>
              <a:chOff x="0" y="0"/>
              <a:chExt cx="1913890" cy="66040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6DAA9FC0-693F-2DD6-8600-BBBF1F66C5E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1FA3C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1" name="AutoShape 21">
              <a:extLst>
                <a:ext uri="{FF2B5EF4-FFF2-40B4-BE49-F238E27FC236}">
                  <a16:creationId xmlns:a16="http://schemas.microsoft.com/office/drawing/2014/main" id="{2B2BBA98-4576-F01B-92DB-DFEECDFEAC5E}"/>
                </a:ext>
              </a:extLst>
            </p:cNvPr>
            <p:cNvSpPr/>
            <p:nvPr/>
          </p:nvSpPr>
          <p:spPr>
            <a:xfrm rot="-5400000">
              <a:off x="4890779" y="2680006"/>
              <a:ext cx="646470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AutoShape 22">
              <a:extLst>
                <a:ext uri="{FF2B5EF4-FFF2-40B4-BE49-F238E27FC236}">
                  <a16:creationId xmlns:a16="http://schemas.microsoft.com/office/drawing/2014/main" id="{11DCBF19-B3C7-A06B-24F8-D6CC67EED455}"/>
                </a:ext>
              </a:extLst>
            </p:cNvPr>
            <p:cNvSpPr/>
            <p:nvPr/>
          </p:nvSpPr>
          <p:spPr>
            <a:xfrm rot="-5400000">
              <a:off x="16910196" y="2680006"/>
              <a:ext cx="646470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AutoShape 23">
              <a:extLst>
                <a:ext uri="{FF2B5EF4-FFF2-40B4-BE49-F238E27FC236}">
                  <a16:creationId xmlns:a16="http://schemas.microsoft.com/office/drawing/2014/main" id="{2867C18E-58E2-4E41-B442-83E97E9EC2A7}"/>
                </a:ext>
              </a:extLst>
            </p:cNvPr>
            <p:cNvSpPr/>
            <p:nvPr/>
          </p:nvSpPr>
          <p:spPr>
            <a:xfrm>
              <a:off x="5182264" y="2325021"/>
              <a:ext cx="12082917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AutoShape 24">
              <a:extLst>
                <a:ext uri="{FF2B5EF4-FFF2-40B4-BE49-F238E27FC236}">
                  <a16:creationId xmlns:a16="http://schemas.microsoft.com/office/drawing/2014/main" id="{9F1F36C2-B857-F29F-44CE-504BE897087C}"/>
                </a:ext>
              </a:extLst>
            </p:cNvPr>
            <p:cNvSpPr/>
            <p:nvPr/>
          </p:nvSpPr>
          <p:spPr>
            <a:xfrm rot="16394666" flipV="1">
              <a:off x="10755803" y="2168140"/>
              <a:ext cx="356413" cy="20267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BA6BAB67-ECCE-7E97-5429-B6152A9EB1F6}"/>
                </a:ext>
              </a:extLst>
            </p:cNvPr>
            <p:cNvSpPr/>
            <p:nvPr/>
          </p:nvSpPr>
          <p:spPr>
            <a:xfrm rot="-5400000">
              <a:off x="4758591" y="5236999"/>
              <a:ext cx="847347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AutoShape 29">
              <a:extLst>
                <a:ext uri="{FF2B5EF4-FFF2-40B4-BE49-F238E27FC236}">
                  <a16:creationId xmlns:a16="http://schemas.microsoft.com/office/drawing/2014/main" id="{07B55CD4-CF73-2198-BF99-DB87A13B42C4}"/>
                </a:ext>
              </a:extLst>
            </p:cNvPr>
            <p:cNvSpPr/>
            <p:nvPr/>
          </p:nvSpPr>
          <p:spPr>
            <a:xfrm rot="-5400000">
              <a:off x="16778008" y="5236999"/>
              <a:ext cx="847347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AutoShape 30">
              <a:extLst>
                <a:ext uri="{FF2B5EF4-FFF2-40B4-BE49-F238E27FC236}">
                  <a16:creationId xmlns:a16="http://schemas.microsoft.com/office/drawing/2014/main" id="{F6E00768-B647-31A3-A34C-A5BF546642F8}"/>
                </a:ext>
              </a:extLst>
            </p:cNvPr>
            <p:cNvSpPr/>
            <p:nvPr/>
          </p:nvSpPr>
          <p:spPr>
            <a:xfrm rot="16200000" flipV="1">
              <a:off x="13819947" y="5979094"/>
              <a:ext cx="700348" cy="1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AutoShape 32">
              <a:extLst>
                <a:ext uri="{FF2B5EF4-FFF2-40B4-BE49-F238E27FC236}">
                  <a16:creationId xmlns:a16="http://schemas.microsoft.com/office/drawing/2014/main" id="{3E353855-D17F-36E0-412F-F3D879090607}"/>
                </a:ext>
              </a:extLst>
            </p:cNvPr>
            <p:cNvSpPr/>
            <p:nvPr/>
          </p:nvSpPr>
          <p:spPr>
            <a:xfrm>
              <a:off x="14190552" y="5657399"/>
              <a:ext cx="5973970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3" name="TextBox 33">
            <a:extLst>
              <a:ext uri="{FF2B5EF4-FFF2-40B4-BE49-F238E27FC236}">
                <a16:creationId xmlns:a16="http://schemas.microsoft.com/office/drawing/2014/main" id="{16B4C47A-4CBC-D8D9-8B4B-3C0F21AE3F1E}"/>
              </a:ext>
            </a:extLst>
          </p:cNvPr>
          <p:cNvSpPr txBox="1"/>
          <p:nvPr/>
        </p:nvSpPr>
        <p:spPr>
          <a:xfrm>
            <a:off x="6275205" y="2873607"/>
            <a:ext cx="4178978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F5F2E9"/>
                </a:solidFill>
                <a:latin typeface="Sifonn"/>
                <a:ea typeface="Sifonn"/>
                <a:cs typeface="Sifonn"/>
                <a:sym typeface="Sifonn"/>
              </a:rPr>
              <a:t>Module 5: Strategies to Combat Resistance 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5530B3A2-D93B-F948-64BF-2B0A9353F1DB}"/>
              </a:ext>
            </a:extLst>
          </p:cNvPr>
          <p:cNvSpPr txBox="1"/>
          <p:nvPr/>
        </p:nvSpPr>
        <p:spPr>
          <a:xfrm>
            <a:off x="1731579" y="6960394"/>
            <a:ext cx="3934323" cy="1692771"/>
          </a:xfrm>
          <a:prstGeom prst="rect">
            <a:avLst/>
          </a:prstGeom>
        </p:spPr>
        <p:txBody>
          <a:bodyPr wrap="square" lIns="0" tIns="0" rIns="0" bIns="45720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Learners will propose strategies to mitigate antibiotic resistance in healthcare and community settings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00AA3AFF-FA62-0E49-BF19-BB6B029B188B}"/>
              </a:ext>
            </a:extLst>
          </p:cNvPr>
          <p:cNvSpPr txBox="1"/>
          <p:nvPr/>
        </p:nvSpPr>
        <p:spPr>
          <a:xfrm>
            <a:off x="10815871" y="5298105"/>
            <a:ext cx="3921014" cy="913712"/>
          </a:xfrm>
          <a:prstGeom prst="rect">
            <a:avLst/>
          </a:prstGeom>
        </p:spPr>
        <p:txBody>
          <a:bodyPr lIns="0" tIns="0" rIns="0" bIns="457200" rtlCol="0" anchor="t">
            <a:spAutoFit/>
          </a:bodyPr>
          <a:lstStyle/>
          <a:p>
            <a:pPr algn="ctr">
              <a:lnSpc>
                <a:spcPts val="4675"/>
              </a:lnSpc>
            </a:pPr>
            <a:r>
              <a:rPr lang="en-US" sz="30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Enabling Objectives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BEA86428-48C6-F56B-6981-3CB0A52E0F6A}"/>
              </a:ext>
            </a:extLst>
          </p:cNvPr>
          <p:cNvSpPr txBox="1"/>
          <p:nvPr/>
        </p:nvSpPr>
        <p:spPr>
          <a:xfrm>
            <a:off x="1981201" y="866775"/>
            <a:ext cx="14477993" cy="1577355"/>
          </a:xfrm>
          <a:prstGeom prst="rect">
            <a:avLst/>
          </a:prstGeom>
        </p:spPr>
        <p:txBody>
          <a:bodyPr wrap="square" lIns="0" tIns="0" rIns="0" bIns="457200" rtlCol="0" anchor="t">
            <a:spAutoFit/>
          </a:bodyPr>
          <a:lstStyle/>
          <a:p>
            <a:pPr algn="ctr">
              <a:lnSpc>
                <a:spcPts val="11590"/>
              </a:lnSpc>
            </a:pPr>
            <a:r>
              <a:rPr lang="en-US" sz="6000" dirty="0">
                <a:solidFill>
                  <a:srgbClr val="A48449"/>
                </a:solidFill>
                <a:latin typeface="Sifonn"/>
                <a:ea typeface="Sifonn"/>
                <a:cs typeface="Sifonn"/>
                <a:sym typeface="Sifonn"/>
              </a:rPr>
              <a:t>Terminal/Enabling Objectives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7CD23EEC-63EC-BB93-9425-CCE55AA2D2B0}"/>
              </a:ext>
            </a:extLst>
          </p:cNvPr>
          <p:cNvSpPr txBox="1"/>
          <p:nvPr/>
        </p:nvSpPr>
        <p:spPr>
          <a:xfrm>
            <a:off x="1835967" y="5330967"/>
            <a:ext cx="3921014" cy="913712"/>
          </a:xfrm>
          <a:prstGeom prst="rect">
            <a:avLst/>
          </a:prstGeom>
        </p:spPr>
        <p:txBody>
          <a:bodyPr lIns="0" tIns="0" rIns="0" bIns="457200" rtlCol="0" anchor="t">
            <a:spAutoFit/>
          </a:bodyPr>
          <a:lstStyle/>
          <a:p>
            <a:pPr algn="ctr">
              <a:lnSpc>
                <a:spcPts val="4675"/>
              </a:lnSpc>
            </a:pPr>
            <a:r>
              <a:rPr lang="en-US" sz="32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Terminal Objective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5FC3D0AC-E6B5-1B35-9A7E-7A1B72A4A5D9}"/>
              </a:ext>
            </a:extLst>
          </p:cNvPr>
          <p:cNvSpPr txBox="1"/>
          <p:nvPr/>
        </p:nvSpPr>
        <p:spPr>
          <a:xfrm>
            <a:off x="8302889" y="7496113"/>
            <a:ext cx="3934319" cy="1569660"/>
          </a:xfrm>
          <a:prstGeom prst="rect">
            <a:avLst/>
          </a:prstGeom>
        </p:spPr>
        <p:txBody>
          <a:bodyPr wrap="square" lIns="0" tIns="0" rIns="0" bIns="45720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Identify actionable steps and evaluate effectiveness of strategies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B5F7B251-FF3A-B62D-078C-BD7991A79D4C}"/>
              </a:ext>
            </a:extLst>
          </p:cNvPr>
          <p:cNvSpPr txBox="1"/>
          <p:nvPr/>
        </p:nvSpPr>
        <p:spPr>
          <a:xfrm>
            <a:off x="12769977" y="7502003"/>
            <a:ext cx="3850073" cy="1569660"/>
          </a:xfrm>
          <a:prstGeom prst="rect">
            <a:avLst/>
          </a:prstGeom>
        </p:spPr>
        <p:txBody>
          <a:bodyPr lIns="0" tIns="0" rIns="0" bIns="45720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Explore innovative solutions and advocate for community actions</a:t>
            </a:r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50DC3633-97D3-CBB5-8413-E6DB43E2093E}"/>
              </a:ext>
            </a:extLst>
          </p:cNvPr>
          <p:cNvSpPr/>
          <p:nvPr/>
        </p:nvSpPr>
        <p:spPr>
          <a:xfrm rot="16200000" flipV="1">
            <a:off x="14692608" y="7165709"/>
            <a:ext cx="525261" cy="1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6" name="Audio 15">
            <a:extLst>
              <a:ext uri="{FF2B5EF4-FFF2-40B4-BE49-F238E27FC236}">
                <a16:creationId xmlns:a16="http://schemas.microsoft.com/office/drawing/2014/main" id="{9999FBE1-897E-9F84-C5B5-E7E36B3702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1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97"/>
    </mc:Choice>
    <mc:Fallback xmlns="">
      <p:transition spd="slow" advTm="56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8E58C7-6031-BDDF-F0D1-226D98F5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CF81B40-89E3-CF2D-FA09-BE21469EA247}"/>
              </a:ext>
            </a:extLst>
          </p:cNvPr>
          <p:cNvGrpSpPr>
            <a:grpSpLocks noChangeAspect="1"/>
          </p:cNvGrpSpPr>
          <p:nvPr/>
        </p:nvGrpSpPr>
        <p:grpSpPr>
          <a:xfrm rot="-10800000">
            <a:off x="1028700" y="1028700"/>
            <a:ext cx="2036846" cy="863868"/>
            <a:chOff x="0" y="0"/>
            <a:chExt cx="2527300" cy="107188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FB3BAD8-9B35-4E6F-1794-4961F8781040}"/>
                </a:ext>
              </a:extLst>
            </p:cNvPr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1FA3CB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DC0A842-E09F-94B7-2374-4DADC9C1B493}"/>
              </a:ext>
            </a:extLst>
          </p:cNvPr>
          <p:cNvGrpSpPr>
            <a:grpSpLocks noChangeAspect="1"/>
          </p:cNvGrpSpPr>
          <p:nvPr/>
        </p:nvGrpSpPr>
        <p:grpSpPr>
          <a:xfrm>
            <a:off x="15222454" y="1028700"/>
            <a:ext cx="2036846" cy="863868"/>
            <a:chOff x="0" y="0"/>
            <a:chExt cx="2527300" cy="107188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0449EC3-F2AC-F5E0-6109-D3211DF9DD9C}"/>
                </a:ext>
              </a:extLst>
            </p:cNvPr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2F497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0D3DBA8-A627-75DD-6D54-12F42F7A8E7B}"/>
              </a:ext>
            </a:extLst>
          </p:cNvPr>
          <p:cNvGrpSpPr/>
          <p:nvPr/>
        </p:nvGrpSpPr>
        <p:grpSpPr>
          <a:xfrm>
            <a:off x="1752600" y="2643821"/>
            <a:ext cx="14909576" cy="6087920"/>
            <a:chOff x="2568009" y="0"/>
            <a:chExt cx="19879436" cy="8117227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95BD683D-7A3D-B1ED-486B-16C833CD4490}"/>
                </a:ext>
              </a:extLst>
            </p:cNvPr>
            <p:cNvGrpSpPr/>
            <p:nvPr/>
          </p:nvGrpSpPr>
          <p:grpSpPr>
            <a:xfrm>
              <a:off x="8243610" y="0"/>
              <a:ext cx="5960225" cy="2056614"/>
              <a:chOff x="0" y="0"/>
              <a:chExt cx="1913890" cy="66040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8F199B29-BA37-2ED1-F8E0-06C06B247BC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EE4724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49569188-3E60-67AF-4F12-92E221CFC3A2}"/>
                </a:ext>
              </a:extLst>
            </p:cNvPr>
            <p:cNvGrpSpPr/>
            <p:nvPr/>
          </p:nvGrpSpPr>
          <p:grpSpPr>
            <a:xfrm>
              <a:off x="2622882" y="3034991"/>
              <a:ext cx="5245764" cy="1810085"/>
              <a:chOff x="0" y="0"/>
              <a:chExt cx="1913890" cy="6604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AB5197A-F9F9-1790-38CB-CB83E750555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F69CA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9F164F46-6658-8C28-FA33-E8AEF0384FC8}"/>
                </a:ext>
              </a:extLst>
            </p:cNvPr>
            <p:cNvGrpSpPr/>
            <p:nvPr/>
          </p:nvGrpSpPr>
          <p:grpSpPr>
            <a:xfrm>
              <a:off x="14578799" y="3034991"/>
              <a:ext cx="5245764" cy="1810085"/>
              <a:chOff x="0" y="0"/>
              <a:chExt cx="1913890" cy="6604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6503A8CA-6B57-6770-95EA-10674D93F75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F69CA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2F08FC3E-2B17-3C84-2F5A-4D85563398ED}"/>
                </a:ext>
              </a:extLst>
            </p:cNvPr>
            <p:cNvGrpSpPr/>
            <p:nvPr/>
          </p:nvGrpSpPr>
          <p:grpSpPr>
            <a:xfrm>
              <a:off x="2568009" y="5662834"/>
              <a:ext cx="5245764" cy="1810085"/>
              <a:chOff x="936925" y="-235073"/>
              <a:chExt cx="1913890" cy="66040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84A77001-DEE7-0C45-FC52-5E67CFDB5809}"/>
                  </a:ext>
                </a:extLst>
              </p:cNvPr>
              <p:cNvSpPr/>
              <p:nvPr/>
            </p:nvSpPr>
            <p:spPr>
              <a:xfrm>
                <a:off x="936925" y="-235073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1FA3C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0E6C5319-B901-817E-C955-EC408F5B25AD}"/>
                </a:ext>
              </a:extLst>
            </p:cNvPr>
            <p:cNvGrpSpPr/>
            <p:nvPr/>
          </p:nvGrpSpPr>
          <p:grpSpPr>
            <a:xfrm>
              <a:off x="17201681" y="6307142"/>
              <a:ext cx="5245764" cy="1810085"/>
              <a:chOff x="0" y="0"/>
              <a:chExt cx="1913890" cy="6604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C06AED9D-0C22-47DC-E1C8-7F001821AED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1FA3C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27C78226-393D-050E-0584-612E3C680962}"/>
                </a:ext>
              </a:extLst>
            </p:cNvPr>
            <p:cNvGrpSpPr/>
            <p:nvPr/>
          </p:nvGrpSpPr>
          <p:grpSpPr>
            <a:xfrm>
              <a:off x="11291212" y="6307142"/>
              <a:ext cx="5245764" cy="1810085"/>
              <a:chOff x="0" y="0"/>
              <a:chExt cx="1913890" cy="66040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AA0D9610-1610-FC81-A932-BFFD9D26E27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1FA3C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1" name="AutoShape 21">
              <a:extLst>
                <a:ext uri="{FF2B5EF4-FFF2-40B4-BE49-F238E27FC236}">
                  <a16:creationId xmlns:a16="http://schemas.microsoft.com/office/drawing/2014/main" id="{235539C0-06CC-82A2-155D-5EE794E6FFFB}"/>
                </a:ext>
              </a:extLst>
            </p:cNvPr>
            <p:cNvSpPr/>
            <p:nvPr/>
          </p:nvSpPr>
          <p:spPr>
            <a:xfrm rot="-5400000">
              <a:off x="4890779" y="2680006"/>
              <a:ext cx="646470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AutoShape 22">
              <a:extLst>
                <a:ext uri="{FF2B5EF4-FFF2-40B4-BE49-F238E27FC236}">
                  <a16:creationId xmlns:a16="http://schemas.microsoft.com/office/drawing/2014/main" id="{0C041E3C-DAFF-0924-3AC1-E936D0C04645}"/>
                </a:ext>
              </a:extLst>
            </p:cNvPr>
            <p:cNvSpPr/>
            <p:nvPr/>
          </p:nvSpPr>
          <p:spPr>
            <a:xfrm rot="-5400000">
              <a:off x="16910196" y="2680006"/>
              <a:ext cx="646470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AutoShape 23">
              <a:extLst>
                <a:ext uri="{FF2B5EF4-FFF2-40B4-BE49-F238E27FC236}">
                  <a16:creationId xmlns:a16="http://schemas.microsoft.com/office/drawing/2014/main" id="{DC65261F-C22A-95EC-960F-651B80252B70}"/>
                </a:ext>
              </a:extLst>
            </p:cNvPr>
            <p:cNvSpPr/>
            <p:nvPr/>
          </p:nvSpPr>
          <p:spPr>
            <a:xfrm>
              <a:off x="5182264" y="2325021"/>
              <a:ext cx="12082917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AutoShape 24">
              <a:extLst>
                <a:ext uri="{FF2B5EF4-FFF2-40B4-BE49-F238E27FC236}">
                  <a16:creationId xmlns:a16="http://schemas.microsoft.com/office/drawing/2014/main" id="{3025F044-E440-C043-1873-7477392160D6}"/>
                </a:ext>
              </a:extLst>
            </p:cNvPr>
            <p:cNvSpPr/>
            <p:nvPr/>
          </p:nvSpPr>
          <p:spPr>
            <a:xfrm rot="16394666" flipV="1">
              <a:off x="10755803" y="2168140"/>
              <a:ext cx="356413" cy="20267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C543C07D-10FF-1C71-6B3A-1AEFD2455883}"/>
                </a:ext>
              </a:extLst>
            </p:cNvPr>
            <p:cNvSpPr/>
            <p:nvPr/>
          </p:nvSpPr>
          <p:spPr>
            <a:xfrm rot="-5400000">
              <a:off x="4758591" y="5236999"/>
              <a:ext cx="847347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AutoShape 29">
              <a:extLst>
                <a:ext uri="{FF2B5EF4-FFF2-40B4-BE49-F238E27FC236}">
                  <a16:creationId xmlns:a16="http://schemas.microsoft.com/office/drawing/2014/main" id="{E35B540E-9A27-6598-B5E0-8FFEB4E0CF89}"/>
                </a:ext>
              </a:extLst>
            </p:cNvPr>
            <p:cNvSpPr/>
            <p:nvPr/>
          </p:nvSpPr>
          <p:spPr>
            <a:xfrm rot="-5400000">
              <a:off x="16778008" y="5236999"/>
              <a:ext cx="847347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AutoShape 30">
              <a:extLst>
                <a:ext uri="{FF2B5EF4-FFF2-40B4-BE49-F238E27FC236}">
                  <a16:creationId xmlns:a16="http://schemas.microsoft.com/office/drawing/2014/main" id="{1C123F30-D8BC-871C-0C63-DBBB31F70F90}"/>
                </a:ext>
              </a:extLst>
            </p:cNvPr>
            <p:cNvSpPr/>
            <p:nvPr/>
          </p:nvSpPr>
          <p:spPr>
            <a:xfrm rot="16200000" flipV="1">
              <a:off x="13819947" y="5979094"/>
              <a:ext cx="700348" cy="1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AutoShape 32">
              <a:extLst>
                <a:ext uri="{FF2B5EF4-FFF2-40B4-BE49-F238E27FC236}">
                  <a16:creationId xmlns:a16="http://schemas.microsoft.com/office/drawing/2014/main" id="{0B259D51-2788-9984-1602-FD10F1832123}"/>
                </a:ext>
              </a:extLst>
            </p:cNvPr>
            <p:cNvSpPr/>
            <p:nvPr/>
          </p:nvSpPr>
          <p:spPr>
            <a:xfrm>
              <a:off x="14190552" y="5657399"/>
              <a:ext cx="5973970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3" name="TextBox 33">
            <a:extLst>
              <a:ext uri="{FF2B5EF4-FFF2-40B4-BE49-F238E27FC236}">
                <a16:creationId xmlns:a16="http://schemas.microsoft.com/office/drawing/2014/main" id="{DE0725F2-3380-DE36-0240-54E8860FA926}"/>
              </a:ext>
            </a:extLst>
          </p:cNvPr>
          <p:cNvSpPr txBox="1"/>
          <p:nvPr/>
        </p:nvSpPr>
        <p:spPr>
          <a:xfrm>
            <a:off x="6197837" y="2796337"/>
            <a:ext cx="4470163" cy="1569660"/>
          </a:xfrm>
          <a:prstGeom prst="rect">
            <a:avLst/>
          </a:prstGeom>
        </p:spPr>
        <p:txBody>
          <a:bodyPr wrap="square" lIns="0" tIns="0" rIns="0" bIns="457200" rtlCol="0" anchor="t">
            <a:spAutoFit/>
          </a:bodyPr>
          <a:lstStyle/>
          <a:p>
            <a:r>
              <a:rPr lang="en-US" sz="2400" dirty="0">
                <a:solidFill>
                  <a:srgbClr val="F5F2E9"/>
                </a:solidFill>
                <a:latin typeface="Sifonn"/>
                <a:ea typeface="Sifonn"/>
                <a:cs typeface="Sifonn"/>
                <a:sym typeface="Sifonn"/>
              </a:rPr>
              <a:t>Module 6: Communicating Findings and Proposing Actions 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9BB0F681-A869-4A1F-A612-8A9B417BB02B}"/>
              </a:ext>
            </a:extLst>
          </p:cNvPr>
          <p:cNvSpPr txBox="1"/>
          <p:nvPr/>
        </p:nvSpPr>
        <p:spPr>
          <a:xfrm>
            <a:off x="1746129" y="7062860"/>
            <a:ext cx="3934323" cy="1384995"/>
          </a:xfrm>
          <a:prstGeom prst="rect">
            <a:avLst/>
          </a:prstGeom>
        </p:spPr>
        <p:txBody>
          <a:bodyPr wrap="square" lIns="0" tIns="0" rIns="0" bIns="45720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Learners will summarize insights on antibiotic resistance and present actionable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7559244C-D14C-4B49-51CD-E7451AA0F0F9}"/>
              </a:ext>
            </a:extLst>
          </p:cNvPr>
          <p:cNvSpPr txBox="1"/>
          <p:nvPr/>
        </p:nvSpPr>
        <p:spPr>
          <a:xfrm>
            <a:off x="10815871" y="5298105"/>
            <a:ext cx="3921014" cy="913712"/>
          </a:xfrm>
          <a:prstGeom prst="rect">
            <a:avLst/>
          </a:prstGeom>
        </p:spPr>
        <p:txBody>
          <a:bodyPr lIns="0" tIns="0" rIns="0" bIns="457200" rtlCol="0" anchor="t">
            <a:spAutoFit/>
          </a:bodyPr>
          <a:lstStyle/>
          <a:p>
            <a:pPr algn="ctr">
              <a:lnSpc>
                <a:spcPts val="4675"/>
              </a:lnSpc>
            </a:pPr>
            <a:r>
              <a:rPr lang="en-US" sz="30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Enabling Objectives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FC5C01D2-363F-ECD7-5E51-0C909E90AD27}"/>
              </a:ext>
            </a:extLst>
          </p:cNvPr>
          <p:cNvSpPr txBox="1"/>
          <p:nvPr/>
        </p:nvSpPr>
        <p:spPr>
          <a:xfrm>
            <a:off x="1981201" y="866775"/>
            <a:ext cx="14477993" cy="1577355"/>
          </a:xfrm>
          <a:prstGeom prst="rect">
            <a:avLst/>
          </a:prstGeom>
        </p:spPr>
        <p:txBody>
          <a:bodyPr wrap="square" lIns="0" tIns="0" rIns="0" bIns="457200" rtlCol="0" anchor="t">
            <a:spAutoFit/>
          </a:bodyPr>
          <a:lstStyle/>
          <a:p>
            <a:pPr algn="ctr">
              <a:lnSpc>
                <a:spcPts val="11590"/>
              </a:lnSpc>
            </a:pPr>
            <a:r>
              <a:rPr lang="en-US" sz="6000" dirty="0">
                <a:solidFill>
                  <a:srgbClr val="A48449"/>
                </a:solidFill>
                <a:latin typeface="Sifonn"/>
                <a:ea typeface="Sifonn"/>
                <a:cs typeface="Sifonn"/>
                <a:sym typeface="Sifonn"/>
              </a:rPr>
              <a:t>Terminal/Enabling Objectives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7195E81A-DE01-440C-C346-AF80424DDA76}"/>
              </a:ext>
            </a:extLst>
          </p:cNvPr>
          <p:cNvSpPr txBox="1"/>
          <p:nvPr/>
        </p:nvSpPr>
        <p:spPr>
          <a:xfrm>
            <a:off x="1835967" y="5330967"/>
            <a:ext cx="3921014" cy="913712"/>
          </a:xfrm>
          <a:prstGeom prst="rect">
            <a:avLst/>
          </a:prstGeom>
        </p:spPr>
        <p:txBody>
          <a:bodyPr lIns="0" tIns="0" rIns="0" bIns="457200" rtlCol="0" anchor="t">
            <a:spAutoFit/>
          </a:bodyPr>
          <a:lstStyle/>
          <a:p>
            <a:pPr algn="ctr">
              <a:lnSpc>
                <a:spcPts val="4675"/>
              </a:lnSpc>
            </a:pPr>
            <a:r>
              <a:rPr lang="en-US" sz="32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Terminal Objective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44E083D2-40B3-F2F6-A1DC-8D07085262E4}"/>
              </a:ext>
            </a:extLst>
          </p:cNvPr>
          <p:cNvSpPr txBox="1"/>
          <p:nvPr/>
        </p:nvSpPr>
        <p:spPr>
          <a:xfrm>
            <a:off x="8295006" y="7415356"/>
            <a:ext cx="3934319" cy="1569660"/>
          </a:xfrm>
          <a:prstGeom prst="rect">
            <a:avLst/>
          </a:prstGeom>
        </p:spPr>
        <p:txBody>
          <a:bodyPr wrap="square" lIns="0" tIns="0" rIns="0" bIns="45720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Create a report or infographic summarizing findings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234B1E01-FCE5-F6F8-3138-06435CEED80C}"/>
              </a:ext>
            </a:extLst>
          </p:cNvPr>
          <p:cNvSpPr txBox="1"/>
          <p:nvPr/>
        </p:nvSpPr>
        <p:spPr>
          <a:xfrm>
            <a:off x="12725400" y="7505700"/>
            <a:ext cx="3850073" cy="1516441"/>
          </a:xfrm>
          <a:prstGeom prst="rect">
            <a:avLst/>
          </a:prstGeom>
        </p:spPr>
        <p:txBody>
          <a:bodyPr lIns="0" tIns="0" rIns="0" bIns="457200" rtlCol="0" anchor="t">
            <a:spAutoFit/>
          </a:bodyPr>
          <a:lstStyle/>
          <a:p>
            <a:pPr algn="ctr">
              <a:lnSpc>
                <a:spcPts val="4652"/>
              </a:lnSpc>
            </a:pPr>
            <a:r>
              <a:rPr lang="en-US" sz="28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Communicate action plans</a:t>
            </a:r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5828B001-A29D-88B8-5CCB-01BFE10BEEE7}"/>
              </a:ext>
            </a:extLst>
          </p:cNvPr>
          <p:cNvSpPr/>
          <p:nvPr/>
        </p:nvSpPr>
        <p:spPr>
          <a:xfrm rot="16200000" flipV="1">
            <a:off x="14692608" y="7165709"/>
            <a:ext cx="525261" cy="1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6" name="Audio 15">
            <a:extLst>
              <a:ext uri="{FF2B5EF4-FFF2-40B4-BE49-F238E27FC236}">
                <a16:creationId xmlns:a16="http://schemas.microsoft.com/office/drawing/2014/main" id="{53EBB8A0-810B-65A5-A98B-46DCA74042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3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58"/>
    </mc:Choice>
    <mc:Fallback xmlns="">
      <p:transition spd="slow" advTm="49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3208320" y="8822552"/>
            <a:ext cx="2382845" cy="1512023"/>
          </a:xfrm>
          <a:custGeom>
            <a:avLst/>
            <a:gdLst/>
            <a:ahLst/>
            <a:cxnLst/>
            <a:rect l="l" t="t" r="r" b="b"/>
            <a:pathLst>
              <a:path w="2382845" h="1512023">
                <a:moveTo>
                  <a:pt x="2382844" y="0"/>
                </a:moveTo>
                <a:lnTo>
                  <a:pt x="0" y="0"/>
                </a:lnTo>
                <a:lnTo>
                  <a:pt x="0" y="1512023"/>
                </a:lnTo>
                <a:lnTo>
                  <a:pt x="2382844" y="1512023"/>
                </a:lnTo>
                <a:lnTo>
                  <a:pt x="23828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b="1" dirty="0"/>
          </a:p>
        </p:txBody>
      </p:sp>
      <p:sp>
        <p:nvSpPr>
          <p:cNvPr id="3" name="Freeform 3"/>
          <p:cNvSpPr/>
          <p:nvPr/>
        </p:nvSpPr>
        <p:spPr>
          <a:xfrm>
            <a:off x="0" y="6172200"/>
            <a:ext cx="4866968" cy="4114800"/>
          </a:xfrm>
          <a:custGeom>
            <a:avLst/>
            <a:gdLst/>
            <a:ahLst/>
            <a:cxnLst/>
            <a:rect l="l" t="t" r="r" b="b"/>
            <a:pathLst>
              <a:path w="4866968" h="4114800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b="1" dirty="0"/>
          </a:p>
        </p:txBody>
      </p:sp>
      <p:sp>
        <p:nvSpPr>
          <p:cNvPr id="4" name="Freeform 4"/>
          <p:cNvSpPr/>
          <p:nvPr/>
        </p:nvSpPr>
        <p:spPr>
          <a:xfrm rot="853816">
            <a:off x="5596623" y="1609730"/>
            <a:ext cx="9060950" cy="7067541"/>
          </a:xfrm>
          <a:custGeom>
            <a:avLst/>
            <a:gdLst/>
            <a:ahLst/>
            <a:cxnLst/>
            <a:rect l="l" t="t" r="r" b="b"/>
            <a:pathLst>
              <a:path w="9060950" h="7067541">
                <a:moveTo>
                  <a:pt x="0" y="0"/>
                </a:moveTo>
                <a:lnTo>
                  <a:pt x="9060949" y="0"/>
                </a:lnTo>
                <a:lnTo>
                  <a:pt x="9060949" y="7067540"/>
                </a:lnTo>
                <a:lnTo>
                  <a:pt x="0" y="70675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b="1" dirty="0"/>
          </a:p>
        </p:txBody>
      </p:sp>
      <p:sp>
        <p:nvSpPr>
          <p:cNvPr id="5" name="TextBox 5"/>
          <p:cNvSpPr txBox="1"/>
          <p:nvPr/>
        </p:nvSpPr>
        <p:spPr>
          <a:xfrm rot="875751">
            <a:off x="7353527" y="1624692"/>
            <a:ext cx="7122434" cy="1510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15"/>
              </a:lnSpc>
            </a:pPr>
            <a:r>
              <a:rPr lang="en-US" sz="9600" b="1" dirty="0">
                <a:solidFill>
                  <a:schemeClr val="accent5"/>
                </a:solidFill>
                <a:latin typeface="Sifonn"/>
                <a:ea typeface="Sifonn"/>
                <a:cs typeface="Sifonn"/>
                <a:sym typeface="Sifonn"/>
              </a:rPr>
              <a:t>Assessment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A10EE7E9-2387-899F-80A0-5236A5640C05}"/>
              </a:ext>
            </a:extLst>
          </p:cNvPr>
          <p:cNvSpPr txBox="1"/>
          <p:nvPr/>
        </p:nvSpPr>
        <p:spPr>
          <a:xfrm rot="875751">
            <a:off x="7089287" y="3096448"/>
            <a:ext cx="6394786" cy="2746906"/>
          </a:xfrm>
          <a:prstGeom prst="rect">
            <a:avLst/>
          </a:prstGeom>
        </p:spPr>
        <p:txBody>
          <a:bodyPr wrap="square" lIns="0" tIns="0" rIns="0" bIns="914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2"/>
                </a:solidFill>
                <a:latin typeface="Sifonn"/>
                <a:ea typeface="Sifonn"/>
                <a:cs typeface="Sifonn"/>
                <a:sym typeface="Sifonn"/>
              </a:rPr>
              <a:t>Module 1: Quizzes, interactive activities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2"/>
                </a:solidFill>
                <a:latin typeface="Sifonn"/>
                <a:ea typeface="Sifonn"/>
                <a:cs typeface="Sifonn"/>
                <a:sym typeface="Sifonn"/>
              </a:rPr>
              <a:t>Module 2: Case studies, multiple-choice questions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2"/>
                </a:solidFill>
                <a:latin typeface="Sifonn"/>
                <a:ea typeface="Sifonn"/>
                <a:cs typeface="Sifonn"/>
                <a:sym typeface="Sifonn"/>
              </a:rPr>
              <a:t>Module 3: Data analysis, comprehension questions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2"/>
                </a:solidFill>
                <a:latin typeface="Sifonn"/>
                <a:ea typeface="Sifonn"/>
                <a:cs typeface="Sifonn"/>
                <a:sym typeface="Sifonn"/>
              </a:rPr>
              <a:t>Module 4: Essays, group discussions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2"/>
                </a:solidFill>
                <a:latin typeface="Sifonn"/>
                <a:ea typeface="Sifonn"/>
                <a:cs typeface="Sifonn"/>
                <a:sym typeface="Sifonn"/>
              </a:rPr>
              <a:t>Module 5: Action plans, facilitated conversations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2"/>
                </a:solidFill>
                <a:latin typeface="Sifonn"/>
                <a:ea typeface="Sifonn"/>
                <a:cs typeface="Sifonn"/>
                <a:sym typeface="Sifonn"/>
              </a:rPr>
              <a:t>Module 6: Presentations, reflective infographics</a:t>
            </a:r>
          </a:p>
        </p:txBody>
      </p:sp>
      <p:pic>
        <p:nvPicPr>
          <p:cNvPr id="22" name="Audio 21">
            <a:extLst>
              <a:ext uri="{FF2B5EF4-FFF2-40B4-BE49-F238E27FC236}">
                <a16:creationId xmlns:a16="http://schemas.microsoft.com/office/drawing/2014/main" id="{54EB00B5-197B-3F0F-7A5F-420CFA0FB1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550"/>
    </mc:Choice>
    <mc:Fallback xmlns="">
      <p:transition spd="slow" advTm="199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 rot="566338" flipH="1">
            <a:off x="16387948" y="162589"/>
            <a:ext cx="1624214" cy="1639455"/>
          </a:xfrm>
          <a:custGeom>
            <a:avLst/>
            <a:gdLst/>
            <a:ahLst/>
            <a:cxnLst/>
            <a:rect l="l" t="t" r="r" b="b"/>
            <a:pathLst>
              <a:path w="1624214" h="1639455">
                <a:moveTo>
                  <a:pt x="1624213" y="0"/>
                </a:moveTo>
                <a:lnTo>
                  <a:pt x="0" y="0"/>
                </a:lnTo>
                <a:lnTo>
                  <a:pt x="0" y="1639455"/>
                </a:lnTo>
                <a:lnTo>
                  <a:pt x="1624213" y="1639455"/>
                </a:lnTo>
                <a:lnTo>
                  <a:pt x="16242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B7483F0-5442-49F7-5B4A-7F3EBB32DCDF}"/>
              </a:ext>
            </a:extLst>
          </p:cNvPr>
          <p:cNvGrpSpPr/>
          <p:nvPr/>
        </p:nvGrpSpPr>
        <p:grpSpPr>
          <a:xfrm>
            <a:off x="1953669" y="2037856"/>
            <a:ext cx="3719827" cy="1300518"/>
            <a:chOff x="1971253" y="2036879"/>
            <a:chExt cx="3719827" cy="1300518"/>
          </a:xfrm>
        </p:grpSpPr>
        <p:sp>
          <p:nvSpPr>
            <p:cNvPr id="10" name="TextBox 10"/>
            <p:cNvSpPr txBox="1"/>
            <p:nvPr/>
          </p:nvSpPr>
          <p:spPr>
            <a:xfrm>
              <a:off x="2203340" y="2036879"/>
              <a:ext cx="3227350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E4724"/>
                  </a:solidFill>
                  <a:latin typeface="Sifonn"/>
                  <a:ea typeface="Sifonn"/>
                  <a:cs typeface="Sifonn"/>
                  <a:sym typeface="Sifonn"/>
                </a:rPr>
                <a:t>Event 1: Gaining Attention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971253" y="2475623"/>
              <a:ext cx="3719827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0000"/>
                  </a:solidFill>
                  <a:latin typeface="Antic"/>
                  <a:ea typeface="Antic"/>
                  <a:cs typeface="Antic"/>
                  <a:sym typeface="Antic"/>
                </a:rPr>
                <a:t>Real-world scenario video clip</a:t>
              </a:r>
            </a:p>
          </p:txBody>
        </p:sp>
      </p:grpSp>
      <p:sp>
        <p:nvSpPr>
          <p:cNvPr id="19" name="TextBox 24">
            <a:extLst>
              <a:ext uri="{FF2B5EF4-FFF2-40B4-BE49-F238E27FC236}">
                <a16:creationId xmlns:a16="http://schemas.microsoft.com/office/drawing/2014/main" id="{9BE607E2-6D2F-0CFB-59F4-6D59DF94C059}"/>
              </a:ext>
            </a:extLst>
          </p:cNvPr>
          <p:cNvSpPr txBox="1"/>
          <p:nvPr/>
        </p:nvSpPr>
        <p:spPr>
          <a:xfrm>
            <a:off x="1953669" y="296730"/>
            <a:ext cx="13364734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90"/>
              </a:lnSpc>
            </a:pPr>
            <a:r>
              <a:rPr lang="en-US" sz="8279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Nine Events of Instruction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6D6756-AD36-F68A-73C6-0D50657348BA}"/>
              </a:ext>
            </a:extLst>
          </p:cNvPr>
          <p:cNvGrpSpPr/>
          <p:nvPr/>
        </p:nvGrpSpPr>
        <p:grpSpPr>
          <a:xfrm>
            <a:off x="1909377" y="7343652"/>
            <a:ext cx="3719827" cy="1592366"/>
            <a:chOff x="1971253" y="1819680"/>
            <a:chExt cx="3719827" cy="1592366"/>
          </a:xfrm>
        </p:grpSpPr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1E1C0146-E2DA-8629-63E6-FB43D2381070}"/>
                </a:ext>
              </a:extLst>
            </p:cNvPr>
            <p:cNvSpPr txBox="1"/>
            <p:nvPr/>
          </p:nvSpPr>
          <p:spPr>
            <a:xfrm>
              <a:off x="2177220" y="1819680"/>
              <a:ext cx="3227350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E4724"/>
                  </a:solidFill>
                  <a:latin typeface="Sifonn"/>
                  <a:ea typeface="Sifonn"/>
                  <a:cs typeface="Sifonn"/>
                  <a:sym typeface="Sifonn"/>
                </a:rPr>
                <a:t>Event 3: Stimulating Recall of Prior Learning</a:t>
              </a:r>
            </a:p>
          </p:txBody>
        </p:sp>
        <p:sp>
          <p:nvSpPr>
            <p:cNvPr id="53" name="TextBox 11">
              <a:extLst>
                <a:ext uri="{FF2B5EF4-FFF2-40B4-BE49-F238E27FC236}">
                  <a16:creationId xmlns:a16="http://schemas.microsoft.com/office/drawing/2014/main" id="{61CD1151-0C04-7720-8B65-50AA9EF53CC4}"/>
                </a:ext>
              </a:extLst>
            </p:cNvPr>
            <p:cNvSpPr txBox="1"/>
            <p:nvPr/>
          </p:nvSpPr>
          <p:spPr>
            <a:xfrm>
              <a:off x="1971253" y="2550272"/>
              <a:ext cx="3719827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0000"/>
                  </a:solidFill>
                  <a:latin typeface="Antic"/>
                  <a:ea typeface="Antic"/>
                  <a:cs typeface="Antic"/>
                  <a:sym typeface="Antic"/>
                </a:rPr>
                <a:t>Quizzes, brainstorming activities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89FC8B1-0148-E9AF-AAEF-FBA467481C1C}"/>
              </a:ext>
            </a:extLst>
          </p:cNvPr>
          <p:cNvGrpSpPr/>
          <p:nvPr/>
        </p:nvGrpSpPr>
        <p:grpSpPr>
          <a:xfrm>
            <a:off x="7673364" y="2050286"/>
            <a:ext cx="3719827" cy="1272064"/>
            <a:chOff x="1971253" y="2068574"/>
            <a:chExt cx="3719827" cy="1272064"/>
          </a:xfrm>
        </p:grpSpPr>
        <p:sp>
          <p:nvSpPr>
            <p:cNvPr id="58" name="TextBox 10">
              <a:extLst>
                <a:ext uri="{FF2B5EF4-FFF2-40B4-BE49-F238E27FC236}">
                  <a16:creationId xmlns:a16="http://schemas.microsoft.com/office/drawing/2014/main" id="{AE1D8698-3589-1108-01A2-B848F65CAD25}"/>
                </a:ext>
              </a:extLst>
            </p:cNvPr>
            <p:cNvSpPr txBox="1"/>
            <p:nvPr/>
          </p:nvSpPr>
          <p:spPr>
            <a:xfrm>
              <a:off x="2177220" y="2068574"/>
              <a:ext cx="3227350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E4724"/>
                  </a:solidFill>
                  <a:latin typeface="Sifonn"/>
                  <a:ea typeface="Sifonn"/>
                  <a:cs typeface="Sifonn"/>
                  <a:sym typeface="Sifonn"/>
                </a:rPr>
                <a:t>*Event 4: Presenting the Stimulus Material</a:t>
              </a:r>
            </a:p>
          </p:txBody>
        </p:sp>
        <p:sp>
          <p:nvSpPr>
            <p:cNvPr id="59" name="TextBox 11">
              <a:extLst>
                <a:ext uri="{FF2B5EF4-FFF2-40B4-BE49-F238E27FC236}">
                  <a16:creationId xmlns:a16="http://schemas.microsoft.com/office/drawing/2014/main" id="{C79AE400-53CF-95FC-299D-98CF13F16366}"/>
                </a:ext>
              </a:extLst>
            </p:cNvPr>
            <p:cNvSpPr txBox="1"/>
            <p:nvPr/>
          </p:nvSpPr>
          <p:spPr>
            <a:xfrm>
              <a:off x="1971253" y="2909751"/>
              <a:ext cx="3719827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0000"/>
                  </a:solidFill>
                  <a:latin typeface="Antic"/>
                  <a:ea typeface="Antic"/>
                  <a:cs typeface="Antic"/>
                  <a:sym typeface="Antic"/>
                </a:rPr>
                <a:t>Structured modules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6D4A72D-CE47-79B2-E41A-59282210A8EC}"/>
              </a:ext>
            </a:extLst>
          </p:cNvPr>
          <p:cNvGrpSpPr/>
          <p:nvPr/>
        </p:nvGrpSpPr>
        <p:grpSpPr>
          <a:xfrm>
            <a:off x="7673363" y="7409684"/>
            <a:ext cx="3719827" cy="1260867"/>
            <a:chOff x="1971253" y="1948989"/>
            <a:chExt cx="3719827" cy="1260867"/>
          </a:xfrm>
        </p:grpSpPr>
        <p:sp>
          <p:nvSpPr>
            <p:cNvPr id="74" name="TextBox 10">
              <a:extLst>
                <a:ext uri="{FF2B5EF4-FFF2-40B4-BE49-F238E27FC236}">
                  <a16:creationId xmlns:a16="http://schemas.microsoft.com/office/drawing/2014/main" id="{8DD08BD2-525C-7233-9C07-3129D1875CF1}"/>
                </a:ext>
              </a:extLst>
            </p:cNvPr>
            <p:cNvSpPr txBox="1"/>
            <p:nvPr/>
          </p:nvSpPr>
          <p:spPr>
            <a:xfrm>
              <a:off x="2177220" y="1948989"/>
              <a:ext cx="3227350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E4724"/>
                  </a:solidFill>
                  <a:latin typeface="Sifonn"/>
                  <a:ea typeface="Sifonn"/>
                  <a:cs typeface="Sifonn"/>
                  <a:sym typeface="Sifonn"/>
                </a:rPr>
                <a:t>Event 6: Eliciting the Performance</a:t>
              </a:r>
            </a:p>
          </p:txBody>
        </p:sp>
        <p:sp>
          <p:nvSpPr>
            <p:cNvPr id="75" name="TextBox 11">
              <a:extLst>
                <a:ext uri="{FF2B5EF4-FFF2-40B4-BE49-F238E27FC236}">
                  <a16:creationId xmlns:a16="http://schemas.microsoft.com/office/drawing/2014/main" id="{703C1388-9213-F057-E279-387A113E7D84}"/>
                </a:ext>
              </a:extLst>
            </p:cNvPr>
            <p:cNvSpPr txBox="1"/>
            <p:nvPr/>
          </p:nvSpPr>
          <p:spPr>
            <a:xfrm>
              <a:off x="1971253" y="2778969"/>
              <a:ext cx="3719827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0000"/>
                  </a:solidFill>
                  <a:latin typeface="Antic"/>
                  <a:ea typeface="Antic"/>
                  <a:cs typeface="Antic"/>
                  <a:sym typeface="Antic"/>
                </a:rPr>
                <a:t>Hands-on activities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C3657B8-71C3-BC1B-4DEF-579D85AE14E0}"/>
              </a:ext>
            </a:extLst>
          </p:cNvPr>
          <p:cNvGrpSpPr/>
          <p:nvPr/>
        </p:nvGrpSpPr>
        <p:grpSpPr>
          <a:xfrm>
            <a:off x="1808027" y="4638614"/>
            <a:ext cx="3719827" cy="1584751"/>
            <a:chOff x="1971253" y="1819680"/>
            <a:chExt cx="3719827" cy="1584751"/>
          </a:xfrm>
        </p:grpSpPr>
        <p:sp>
          <p:nvSpPr>
            <p:cNvPr id="46" name="TextBox 10">
              <a:extLst>
                <a:ext uri="{FF2B5EF4-FFF2-40B4-BE49-F238E27FC236}">
                  <a16:creationId xmlns:a16="http://schemas.microsoft.com/office/drawing/2014/main" id="{D5FC76BF-AB65-D6C6-E361-DFB69CD5D638}"/>
                </a:ext>
              </a:extLst>
            </p:cNvPr>
            <p:cNvSpPr txBox="1"/>
            <p:nvPr/>
          </p:nvSpPr>
          <p:spPr>
            <a:xfrm>
              <a:off x="2177220" y="1819680"/>
              <a:ext cx="3227350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E4724"/>
                  </a:solidFill>
                  <a:latin typeface="Sifonn"/>
                  <a:ea typeface="Sifonn"/>
                  <a:cs typeface="Sifonn"/>
                  <a:sym typeface="Sifonn"/>
                </a:rPr>
                <a:t>Event 2: Informing Learners of Objectives</a:t>
              </a:r>
            </a:p>
          </p:txBody>
        </p:sp>
        <p:sp>
          <p:nvSpPr>
            <p:cNvPr id="47" name="TextBox 11">
              <a:extLst>
                <a:ext uri="{FF2B5EF4-FFF2-40B4-BE49-F238E27FC236}">
                  <a16:creationId xmlns:a16="http://schemas.microsoft.com/office/drawing/2014/main" id="{914260B5-30A0-8679-DB79-29C206B44C05}"/>
                </a:ext>
              </a:extLst>
            </p:cNvPr>
            <p:cNvSpPr txBox="1"/>
            <p:nvPr/>
          </p:nvSpPr>
          <p:spPr>
            <a:xfrm>
              <a:off x="1971253" y="2542657"/>
              <a:ext cx="3719827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0000"/>
                  </a:solidFill>
                  <a:latin typeface="Antic"/>
                  <a:ea typeface="Antic"/>
                  <a:cs typeface="Antic"/>
                  <a:sym typeface="Antic"/>
                </a:rPr>
                <a:t>Clear objectives for each audience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4BB037B-6F9D-A1B6-46BB-6F593EF22705}"/>
              </a:ext>
            </a:extLst>
          </p:cNvPr>
          <p:cNvGrpSpPr/>
          <p:nvPr/>
        </p:nvGrpSpPr>
        <p:grpSpPr>
          <a:xfrm>
            <a:off x="7833945" y="4638614"/>
            <a:ext cx="3719827" cy="1674896"/>
            <a:chOff x="2001877" y="1819680"/>
            <a:chExt cx="3719827" cy="1674896"/>
          </a:xfrm>
        </p:grpSpPr>
        <p:sp>
          <p:nvSpPr>
            <p:cNvPr id="66" name="TextBox 10">
              <a:extLst>
                <a:ext uri="{FF2B5EF4-FFF2-40B4-BE49-F238E27FC236}">
                  <a16:creationId xmlns:a16="http://schemas.microsoft.com/office/drawing/2014/main" id="{6095DA64-1A94-6B23-3FD8-EE3CF3BC90ED}"/>
                </a:ext>
              </a:extLst>
            </p:cNvPr>
            <p:cNvSpPr txBox="1"/>
            <p:nvPr/>
          </p:nvSpPr>
          <p:spPr>
            <a:xfrm>
              <a:off x="2177220" y="1819680"/>
              <a:ext cx="3227350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E4724"/>
                  </a:solidFill>
                  <a:latin typeface="Sifonn"/>
                  <a:ea typeface="Sifonn"/>
                  <a:cs typeface="Sifonn"/>
                  <a:sym typeface="Sifonn"/>
                </a:rPr>
                <a:t>Event 5: Providing Learning Guidance</a:t>
              </a:r>
            </a:p>
          </p:txBody>
        </p:sp>
        <p:sp>
          <p:nvSpPr>
            <p:cNvPr id="67" name="TextBox 11">
              <a:extLst>
                <a:ext uri="{FF2B5EF4-FFF2-40B4-BE49-F238E27FC236}">
                  <a16:creationId xmlns:a16="http://schemas.microsoft.com/office/drawing/2014/main" id="{F4FBED89-3468-E850-7EA7-3CE1450DE4ED}"/>
                </a:ext>
              </a:extLst>
            </p:cNvPr>
            <p:cNvSpPr txBox="1"/>
            <p:nvPr/>
          </p:nvSpPr>
          <p:spPr>
            <a:xfrm>
              <a:off x="2001877" y="2632802"/>
              <a:ext cx="3719827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0000"/>
                  </a:solidFill>
                  <a:latin typeface="Antic"/>
                  <a:ea typeface="Antic"/>
                  <a:cs typeface="Antic"/>
                  <a:sym typeface="Antic"/>
                </a:rPr>
                <a:t>Interactive simulations, instructor support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F9787DB-1650-85D3-2955-A5C4E8376DAD}"/>
              </a:ext>
            </a:extLst>
          </p:cNvPr>
          <p:cNvGrpSpPr/>
          <p:nvPr/>
        </p:nvGrpSpPr>
        <p:grpSpPr>
          <a:xfrm>
            <a:off x="13107116" y="4608065"/>
            <a:ext cx="3719827" cy="1699974"/>
            <a:chOff x="1919179" y="1709088"/>
            <a:chExt cx="3719827" cy="1699974"/>
          </a:xfrm>
        </p:grpSpPr>
        <p:sp>
          <p:nvSpPr>
            <p:cNvPr id="82" name="TextBox 10">
              <a:extLst>
                <a:ext uri="{FF2B5EF4-FFF2-40B4-BE49-F238E27FC236}">
                  <a16:creationId xmlns:a16="http://schemas.microsoft.com/office/drawing/2014/main" id="{9D799C7D-27D9-FBCF-BEC8-72E220100B25}"/>
                </a:ext>
              </a:extLst>
            </p:cNvPr>
            <p:cNvSpPr txBox="1"/>
            <p:nvPr/>
          </p:nvSpPr>
          <p:spPr>
            <a:xfrm>
              <a:off x="2147779" y="1709088"/>
              <a:ext cx="3227350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E4724"/>
                  </a:solidFill>
                  <a:latin typeface="Sifonn"/>
                  <a:ea typeface="Sifonn"/>
                  <a:cs typeface="Sifonn"/>
                  <a:sym typeface="Sifonn"/>
                </a:rPr>
                <a:t>Event 8: Assessing the Performance</a:t>
              </a:r>
            </a:p>
          </p:txBody>
        </p:sp>
        <p:sp>
          <p:nvSpPr>
            <p:cNvPr id="83" name="TextBox 11">
              <a:extLst>
                <a:ext uri="{FF2B5EF4-FFF2-40B4-BE49-F238E27FC236}">
                  <a16:creationId xmlns:a16="http://schemas.microsoft.com/office/drawing/2014/main" id="{FE5B6356-C957-162D-52DA-72583B407F0E}"/>
                </a:ext>
              </a:extLst>
            </p:cNvPr>
            <p:cNvSpPr txBox="1"/>
            <p:nvPr/>
          </p:nvSpPr>
          <p:spPr>
            <a:xfrm>
              <a:off x="1919179" y="2547288"/>
              <a:ext cx="3719827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0000"/>
                  </a:solidFill>
                  <a:latin typeface="Antic"/>
                  <a:ea typeface="Antic"/>
                  <a:cs typeface="Antic"/>
                  <a:sym typeface="Antic"/>
                </a:rPr>
                <a:t>Task-based assessments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EAD5419-547F-4585-3C06-B3D23D263636}"/>
              </a:ext>
            </a:extLst>
          </p:cNvPr>
          <p:cNvGrpSpPr/>
          <p:nvPr/>
        </p:nvGrpSpPr>
        <p:grpSpPr>
          <a:xfrm>
            <a:off x="13362991" y="7301867"/>
            <a:ext cx="3719827" cy="1517717"/>
            <a:chOff x="1971253" y="1819680"/>
            <a:chExt cx="3719827" cy="1517717"/>
          </a:xfrm>
        </p:grpSpPr>
        <p:sp>
          <p:nvSpPr>
            <p:cNvPr id="91" name="TextBox 10">
              <a:extLst>
                <a:ext uri="{FF2B5EF4-FFF2-40B4-BE49-F238E27FC236}">
                  <a16:creationId xmlns:a16="http://schemas.microsoft.com/office/drawing/2014/main" id="{7A143736-648E-2717-5D85-AD82F91FF3DE}"/>
                </a:ext>
              </a:extLst>
            </p:cNvPr>
            <p:cNvSpPr txBox="1"/>
            <p:nvPr/>
          </p:nvSpPr>
          <p:spPr>
            <a:xfrm>
              <a:off x="2177220" y="1819680"/>
              <a:ext cx="3227350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E4724"/>
                  </a:solidFill>
                  <a:latin typeface="Sifonn"/>
                  <a:ea typeface="Sifonn"/>
                  <a:cs typeface="Sifonn"/>
                  <a:sym typeface="Sifonn"/>
                </a:rPr>
                <a:t>Event 9: Enhancing Retention and Transfer</a:t>
              </a:r>
            </a:p>
          </p:txBody>
        </p:sp>
        <p:sp>
          <p:nvSpPr>
            <p:cNvPr id="92" name="TextBox 11">
              <a:extLst>
                <a:ext uri="{FF2B5EF4-FFF2-40B4-BE49-F238E27FC236}">
                  <a16:creationId xmlns:a16="http://schemas.microsoft.com/office/drawing/2014/main" id="{48196112-0633-DA82-35CE-90821914BEFB}"/>
                </a:ext>
              </a:extLst>
            </p:cNvPr>
            <p:cNvSpPr txBox="1"/>
            <p:nvPr/>
          </p:nvSpPr>
          <p:spPr>
            <a:xfrm>
              <a:off x="1971253" y="2475623"/>
              <a:ext cx="3719827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0000"/>
                  </a:solidFill>
                  <a:latin typeface="Antic"/>
                  <a:ea typeface="Antic"/>
                  <a:cs typeface="Antic"/>
                  <a:sym typeface="Antic"/>
                </a:rPr>
                <a:t>Real-world scenarios, post-training resources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9CEFC81-B0A2-107C-16A0-FAC78F31E1CB}"/>
              </a:ext>
            </a:extLst>
          </p:cNvPr>
          <p:cNvGrpSpPr/>
          <p:nvPr/>
        </p:nvGrpSpPr>
        <p:grpSpPr>
          <a:xfrm>
            <a:off x="13546904" y="2001966"/>
            <a:ext cx="3719827" cy="1438223"/>
            <a:chOff x="2064882" y="1933284"/>
            <a:chExt cx="3719827" cy="1438223"/>
          </a:xfrm>
        </p:grpSpPr>
        <p:sp>
          <p:nvSpPr>
            <p:cNvPr id="98" name="TextBox 10">
              <a:extLst>
                <a:ext uri="{FF2B5EF4-FFF2-40B4-BE49-F238E27FC236}">
                  <a16:creationId xmlns:a16="http://schemas.microsoft.com/office/drawing/2014/main" id="{152AF3D4-C0D0-369D-069E-E3AE019ED893}"/>
                </a:ext>
              </a:extLst>
            </p:cNvPr>
            <p:cNvSpPr txBox="1"/>
            <p:nvPr/>
          </p:nvSpPr>
          <p:spPr>
            <a:xfrm>
              <a:off x="2171427" y="1933284"/>
              <a:ext cx="3227350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dirty="0">
                  <a:solidFill>
                    <a:srgbClr val="EE4724"/>
                  </a:solidFill>
                  <a:latin typeface="Sifonn"/>
                  <a:ea typeface="Sifonn"/>
                  <a:cs typeface="Sifonn"/>
                  <a:sym typeface="Sifonn"/>
                </a:rPr>
                <a:t>Event 7: Providing Feedback About Performance Correctness </a:t>
              </a:r>
            </a:p>
          </p:txBody>
        </p:sp>
        <p:sp>
          <p:nvSpPr>
            <p:cNvPr id="99" name="TextBox 11">
              <a:extLst>
                <a:ext uri="{FF2B5EF4-FFF2-40B4-BE49-F238E27FC236}">
                  <a16:creationId xmlns:a16="http://schemas.microsoft.com/office/drawing/2014/main" id="{D0E38FA3-9D04-9EB3-F66F-CE6C0BD2E657}"/>
                </a:ext>
              </a:extLst>
            </p:cNvPr>
            <p:cNvSpPr txBox="1"/>
            <p:nvPr/>
          </p:nvSpPr>
          <p:spPr>
            <a:xfrm>
              <a:off x="2064882" y="2509733"/>
              <a:ext cx="3719827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0000"/>
                  </a:solidFill>
                  <a:latin typeface="Antic"/>
                  <a:ea typeface="Antic"/>
                  <a:cs typeface="Antic"/>
                  <a:sym typeface="Antic"/>
                </a:rPr>
                <a:t>Immediate, constructive feedback</a:t>
              </a:r>
            </a:p>
          </p:txBody>
        </p:sp>
      </p:grpSp>
      <p:sp>
        <p:nvSpPr>
          <p:cNvPr id="103" name="TextBox 11">
            <a:extLst>
              <a:ext uri="{FF2B5EF4-FFF2-40B4-BE49-F238E27FC236}">
                <a16:creationId xmlns:a16="http://schemas.microsoft.com/office/drawing/2014/main" id="{2C00FECE-5939-5001-883D-716A72EEDD23}"/>
              </a:ext>
            </a:extLst>
          </p:cNvPr>
          <p:cNvSpPr txBox="1"/>
          <p:nvPr/>
        </p:nvSpPr>
        <p:spPr>
          <a:xfrm>
            <a:off x="0" y="9715500"/>
            <a:ext cx="18288000" cy="584775"/>
          </a:xfrm>
          <a:prstGeom prst="rect">
            <a:avLst/>
          </a:prstGeom>
          <a:noFill/>
        </p:spPr>
        <p:txBody>
          <a:bodyPr wrap="square" lIns="0" tIns="0" rIns="0" bIns="274320" rtlCol="0" anchor="t">
            <a:spAutoFit/>
          </a:bodyPr>
          <a:lstStyle/>
          <a:p>
            <a:pPr algn="ctr"/>
            <a:r>
              <a:rPr lang="en-US" sz="2000" dirty="0">
                <a:latin typeface="Antic"/>
                <a:ea typeface="Antic"/>
                <a:cs typeface="Antic"/>
                <a:sym typeface="Antic"/>
              </a:rPr>
              <a:t>*Event 4, "Presenting the Stimulus Material," involves addressing the terminal and enabling objectives through the instructional modules introduced on slides 6–11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E527FD2-E223-4F80-2D0F-4543F6EC4636}"/>
              </a:ext>
            </a:extLst>
          </p:cNvPr>
          <p:cNvGrpSpPr/>
          <p:nvPr/>
        </p:nvGrpSpPr>
        <p:grpSpPr>
          <a:xfrm>
            <a:off x="1009053" y="2190767"/>
            <a:ext cx="962200" cy="6251007"/>
            <a:chOff x="1009053" y="2190767"/>
            <a:chExt cx="962200" cy="6251007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D0BEB40-B375-D12D-BBC8-B54C0E4B0D82}"/>
                </a:ext>
              </a:extLst>
            </p:cNvPr>
            <p:cNvGrpSpPr/>
            <p:nvPr/>
          </p:nvGrpSpPr>
          <p:grpSpPr>
            <a:xfrm>
              <a:off x="1025912" y="4843600"/>
              <a:ext cx="945341" cy="945341"/>
              <a:chOff x="381000" y="571500"/>
              <a:chExt cx="945341" cy="945341"/>
            </a:xfrm>
          </p:grpSpPr>
          <p:sp>
            <p:nvSpPr>
              <p:cNvPr id="105" name="Freeform 2">
                <a:extLst>
                  <a:ext uri="{FF2B5EF4-FFF2-40B4-BE49-F238E27FC236}">
                    <a16:creationId xmlns:a16="http://schemas.microsoft.com/office/drawing/2014/main" id="{AABB2964-DCFA-9D60-28FA-0FA68A3E56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000" y="571500"/>
                <a:ext cx="945341" cy="945341"/>
              </a:xfrm>
              <a:custGeom>
                <a:avLst/>
                <a:gdLst/>
                <a:ahLst/>
                <a:cxnLst/>
                <a:rect l="l" t="t" r="r" b="b"/>
                <a:pathLst>
                  <a:path w="3847088" h="3847088">
                    <a:moveTo>
                      <a:pt x="0" y="0"/>
                    </a:moveTo>
                    <a:lnTo>
                      <a:pt x="3847088" y="0"/>
                    </a:lnTo>
                    <a:lnTo>
                      <a:pt x="3847088" y="3847088"/>
                    </a:lnTo>
                    <a:lnTo>
                      <a:pt x="0" y="38470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4" name="Freeform 7">
                <a:extLst>
                  <a:ext uri="{FF2B5EF4-FFF2-40B4-BE49-F238E27FC236}">
                    <a16:creationId xmlns:a16="http://schemas.microsoft.com/office/drawing/2014/main" id="{05343042-B6F1-28C5-51E8-A3E176CEED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243" y="876300"/>
                <a:ext cx="406757" cy="40675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C966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CECB37-3DED-7402-9CEE-D0AD8EE61313}"/>
                </a:ext>
              </a:extLst>
            </p:cNvPr>
            <p:cNvGrpSpPr/>
            <p:nvPr/>
          </p:nvGrpSpPr>
          <p:grpSpPr>
            <a:xfrm>
              <a:off x="1009053" y="7496433"/>
              <a:ext cx="945341" cy="945341"/>
              <a:chOff x="381000" y="571500"/>
              <a:chExt cx="945341" cy="945341"/>
            </a:xfrm>
          </p:grpSpPr>
          <p:sp>
            <p:nvSpPr>
              <p:cNvPr id="108" name="Freeform 2">
                <a:extLst>
                  <a:ext uri="{FF2B5EF4-FFF2-40B4-BE49-F238E27FC236}">
                    <a16:creationId xmlns:a16="http://schemas.microsoft.com/office/drawing/2014/main" id="{28AC8B3F-5413-6537-2E96-9E634DC2CE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000" y="571500"/>
                <a:ext cx="945341" cy="945341"/>
              </a:xfrm>
              <a:custGeom>
                <a:avLst/>
                <a:gdLst/>
                <a:ahLst/>
                <a:cxnLst/>
                <a:rect l="l" t="t" r="r" b="b"/>
                <a:pathLst>
                  <a:path w="3847088" h="3847088">
                    <a:moveTo>
                      <a:pt x="0" y="0"/>
                    </a:moveTo>
                    <a:lnTo>
                      <a:pt x="3847088" y="0"/>
                    </a:lnTo>
                    <a:lnTo>
                      <a:pt x="3847088" y="3847088"/>
                    </a:lnTo>
                    <a:lnTo>
                      <a:pt x="0" y="38470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" name="Freeform 7">
                <a:extLst>
                  <a:ext uri="{FF2B5EF4-FFF2-40B4-BE49-F238E27FC236}">
                    <a16:creationId xmlns:a16="http://schemas.microsoft.com/office/drawing/2014/main" id="{44E61211-6A98-9340-233F-E304F1205F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243" y="876300"/>
                <a:ext cx="406757" cy="40675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C966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B45ADE5A-A30D-2BE2-1595-7EE92BEC517A}"/>
                </a:ext>
              </a:extLst>
            </p:cNvPr>
            <p:cNvGrpSpPr/>
            <p:nvPr/>
          </p:nvGrpSpPr>
          <p:grpSpPr>
            <a:xfrm>
              <a:off x="1021269" y="2190767"/>
              <a:ext cx="945341" cy="945341"/>
              <a:chOff x="381000" y="571500"/>
              <a:chExt cx="945341" cy="945341"/>
            </a:xfrm>
          </p:grpSpPr>
          <p:sp>
            <p:nvSpPr>
              <p:cNvPr id="111" name="Freeform 2">
                <a:extLst>
                  <a:ext uri="{FF2B5EF4-FFF2-40B4-BE49-F238E27FC236}">
                    <a16:creationId xmlns:a16="http://schemas.microsoft.com/office/drawing/2014/main" id="{60B0AACC-A557-D647-3ECA-E52DE9D0AD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000" y="571500"/>
                <a:ext cx="945341" cy="945341"/>
              </a:xfrm>
              <a:custGeom>
                <a:avLst/>
                <a:gdLst/>
                <a:ahLst/>
                <a:cxnLst/>
                <a:rect l="l" t="t" r="r" b="b"/>
                <a:pathLst>
                  <a:path w="3847088" h="3847088">
                    <a:moveTo>
                      <a:pt x="0" y="0"/>
                    </a:moveTo>
                    <a:lnTo>
                      <a:pt x="3847088" y="0"/>
                    </a:lnTo>
                    <a:lnTo>
                      <a:pt x="3847088" y="3847088"/>
                    </a:lnTo>
                    <a:lnTo>
                      <a:pt x="0" y="38470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2" name="Freeform 7">
                <a:extLst>
                  <a:ext uri="{FF2B5EF4-FFF2-40B4-BE49-F238E27FC236}">
                    <a16:creationId xmlns:a16="http://schemas.microsoft.com/office/drawing/2014/main" id="{EC39313B-4EF4-5108-F1C1-39D554BFF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243" y="876300"/>
                <a:ext cx="406757" cy="40675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C966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D837E1D-9FF3-DAAF-F90C-DC3EAC7DA1AB}"/>
              </a:ext>
            </a:extLst>
          </p:cNvPr>
          <p:cNvGrpSpPr/>
          <p:nvPr/>
        </p:nvGrpSpPr>
        <p:grpSpPr>
          <a:xfrm>
            <a:off x="12405434" y="2226274"/>
            <a:ext cx="962200" cy="6251007"/>
            <a:chOff x="1009053" y="2190767"/>
            <a:chExt cx="962200" cy="6251007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9E7F0DC1-80D2-584D-D46D-4C361FF034B5}"/>
                </a:ext>
              </a:extLst>
            </p:cNvPr>
            <p:cNvGrpSpPr/>
            <p:nvPr/>
          </p:nvGrpSpPr>
          <p:grpSpPr>
            <a:xfrm>
              <a:off x="1025912" y="4843600"/>
              <a:ext cx="945341" cy="945341"/>
              <a:chOff x="381000" y="571500"/>
              <a:chExt cx="945341" cy="945341"/>
            </a:xfrm>
          </p:grpSpPr>
          <p:sp>
            <p:nvSpPr>
              <p:cNvPr id="122" name="Freeform 2">
                <a:extLst>
                  <a:ext uri="{FF2B5EF4-FFF2-40B4-BE49-F238E27FC236}">
                    <a16:creationId xmlns:a16="http://schemas.microsoft.com/office/drawing/2014/main" id="{627BA895-A11D-C6DC-EC03-4994E8325A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000" y="571500"/>
                <a:ext cx="945341" cy="945341"/>
              </a:xfrm>
              <a:custGeom>
                <a:avLst/>
                <a:gdLst/>
                <a:ahLst/>
                <a:cxnLst/>
                <a:rect l="l" t="t" r="r" b="b"/>
                <a:pathLst>
                  <a:path w="3847088" h="3847088">
                    <a:moveTo>
                      <a:pt x="0" y="0"/>
                    </a:moveTo>
                    <a:lnTo>
                      <a:pt x="3847088" y="0"/>
                    </a:lnTo>
                    <a:lnTo>
                      <a:pt x="3847088" y="3847088"/>
                    </a:lnTo>
                    <a:lnTo>
                      <a:pt x="0" y="38470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3" name="Freeform 7">
                <a:extLst>
                  <a:ext uri="{FF2B5EF4-FFF2-40B4-BE49-F238E27FC236}">
                    <a16:creationId xmlns:a16="http://schemas.microsoft.com/office/drawing/2014/main" id="{102F2028-3D1E-5496-1E85-AF6602DA47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243" y="876300"/>
                <a:ext cx="406757" cy="40675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C966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DB41A03-DE0F-30EA-E51E-BE30D3EEF044}"/>
                </a:ext>
              </a:extLst>
            </p:cNvPr>
            <p:cNvGrpSpPr/>
            <p:nvPr/>
          </p:nvGrpSpPr>
          <p:grpSpPr>
            <a:xfrm>
              <a:off x="1009053" y="7496433"/>
              <a:ext cx="945341" cy="945341"/>
              <a:chOff x="381000" y="571500"/>
              <a:chExt cx="945341" cy="945341"/>
            </a:xfrm>
          </p:grpSpPr>
          <p:sp>
            <p:nvSpPr>
              <p:cNvPr id="120" name="Freeform 2">
                <a:extLst>
                  <a:ext uri="{FF2B5EF4-FFF2-40B4-BE49-F238E27FC236}">
                    <a16:creationId xmlns:a16="http://schemas.microsoft.com/office/drawing/2014/main" id="{E48C6B09-46FB-79F4-5F4B-10175B4343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000" y="571500"/>
                <a:ext cx="945341" cy="945341"/>
              </a:xfrm>
              <a:custGeom>
                <a:avLst/>
                <a:gdLst/>
                <a:ahLst/>
                <a:cxnLst/>
                <a:rect l="l" t="t" r="r" b="b"/>
                <a:pathLst>
                  <a:path w="3847088" h="3847088">
                    <a:moveTo>
                      <a:pt x="0" y="0"/>
                    </a:moveTo>
                    <a:lnTo>
                      <a:pt x="3847088" y="0"/>
                    </a:lnTo>
                    <a:lnTo>
                      <a:pt x="3847088" y="3847088"/>
                    </a:lnTo>
                    <a:lnTo>
                      <a:pt x="0" y="38470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1" name="Freeform 7">
                <a:extLst>
                  <a:ext uri="{FF2B5EF4-FFF2-40B4-BE49-F238E27FC236}">
                    <a16:creationId xmlns:a16="http://schemas.microsoft.com/office/drawing/2014/main" id="{D508F76C-0465-9240-F3BF-8BB7740B13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243" y="876300"/>
                <a:ext cx="406757" cy="40675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C966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F8E2521-CA8D-D55A-81D3-F5C6997BF90F}"/>
                </a:ext>
              </a:extLst>
            </p:cNvPr>
            <p:cNvGrpSpPr/>
            <p:nvPr/>
          </p:nvGrpSpPr>
          <p:grpSpPr>
            <a:xfrm>
              <a:off x="1021269" y="2190767"/>
              <a:ext cx="945341" cy="945341"/>
              <a:chOff x="381000" y="571500"/>
              <a:chExt cx="945341" cy="945341"/>
            </a:xfrm>
          </p:grpSpPr>
          <p:sp>
            <p:nvSpPr>
              <p:cNvPr id="118" name="Freeform 2">
                <a:extLst>
                  <a:ext uri="{FF2B5EF4-FFF2-40B4-BE49-F238E27FC236}">
                    <a16:creationId xmlns:a16="http://schemas.microsoft.com/office/drawing/2014/main" id="{18903703-8C3D-3352-9889-8248958570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000" y="571500"/>
                <a:ext cx="945341" cy="945341"/>
              </a:xfrm>
              <a:custGeom>
                <a:avLst/>
                <a:gdLst/>
                <a:ahLst/>
                <a:cxnLst/>
                <a:rect l="l" t="t" r="r" b="b"/>
                <a:pathLst>
                  <a:path w="3847088" h="3847088">
                    <a:moveTo>
                      <a:pt x="0" y="0"/>
                    </a:moveTo>
                    <a:lnTo>
                      <a:pt x="3847088" y="0"/>
                    </a:lnTo>
                    <a:lnTo>
                      <a:pt x="3847088" y="3847088"/>
                    </a:lnTo>
                    <a:lnTo>
                      <a:pt x="0" y="38470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EFE12DD4-2871-BABE-05F7-5BA831066B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243" y="876300"/>
                <a:ext cx="406757" cy="40675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C966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2143919-3585-3A5A-18A0-6CA9D1F7EBFE}"/>
              </a:ext>
            </a:extLst>
          </p:cNvPr>
          <p:cNvGrpSpPr/>
          <p:nvPr/>
        </p:nvGrpSpPr>
        <p:grpSpPr>
          <a:xfrm>
            <a:off x="6786580" y="2181204"/>
            <a:ext cx="962200" cy="6251007"/>
            <a:chOff x="1009053" y="2190767"/>
            <a:chExt cx="962200" cy="6251007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7185F34B-879E-3C55-C368-0C6173EC370A}"/>
                </a:ext>
              </a:extLst>
            </p:cNvPr>
            <p:cNvGrpSpPr/>
            <p:nvPr/>
          </p:nvGrpSpPr>
          <p:grpSpPr>
            <a:xfrm>
              <a:off x="1025912" y="4843600"/>
              <a:ext cx="945341" cy="945341"/>
              <a:chOff x="381000" y="571500"/>
              <a:chExt cx="945341" cy="945341"/>
            </a:xfrm>
          </p:grpSpPr>
          <p:sp>
            <p:nvSpPr>
              <p:cNvPr id="132" name="Freeform 2">
                <a:extLst>
                  <a:ext uri="{FF2B5EF4-FFF2-40B4-BE49-F238E27FC236}">
                    <a16:creationId xmlns:a16="http://schemas.microsoft.com/office/drawing/2014/main" id="{A0DBFA2E-C476-5BC4-E410-0F99EACBD7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000" y="571500"/>
                <a:ext cx="945341" cy="945341"/>
              </a:xfrm>
              <a:custGeom>
                <a:avLst/>
                <a:gdLst/>
                <a:ahLst/>
                <a:cxnLst/>
                <a:rect l="l" t="t" r="r" b="b"/>
                <a:pathLst>
                  <a:path w="3847088" h="3847088">
                    <a:moveTo>
                      <a:pt x="0" y="0"/>
                    </a:moveTo>
                    <a:lnTo>
                      <a:pt x="3847088" y="0"/>
                    </a:lnTo>
                    <a:lnTo>
                      <a:pt x="3847088" y="3847088"/>
                    </a:lnTo>
                    <a:lnTo>
                      <a:pt x="0" y="38470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3" name="Freeform 7">
                <a:extLst>
                  <a:ext uri="{FF2B5EF4-FFF2-40B4-BE49-F238E27FC236}">
                    <a16:creationId xmlns:a16="http://schemas.microsoft.com/office/drawing/2014/main" id="{CB91ED4D-9DA6-A3D9-DC26-0FABD1EC08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243" y="876300"/>
                <a:ext cx="406757" cy="40675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C966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CF80D0E-E5E5-2A90-55E0-68B00DCEA313}"/>
                </a:ext>
              </a:extLst>
            </p:cNvPr>
            <p:cNvGrpSpPr/>
            <p:nvPr/>
          </p:nvGrpSpPr>
          <p:grpSpPr>
            <a:xfrm>
              <a:off x="1009053" y="7496433"/>
              <a:ext cx="945341" cy="945341"/>
              <a:chOff x="381000" y="571500"/>
              <a:chExt cx="945341" cy="945341"/>
            </a:xfrm>
          </p:grpSpPr>
          <p:sp>
            <p:nvSpPr>
              <p:cNvPr id="130" name="Freeform 2">
                <a:extLst>
                  <a:ext uri="{FF2B5EF4-FFF2-40B4-BE49-F238E27FC236}">
                    <a16:creationId xmlns:a16="http://schemas.microsoft.com/office/drawing/2014/main" id="{B93DF1B9-F07B-A8AD-B7FE-EE77959202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000" y="571500"/>
                <a:ext cx="945341" cy="945341"/>
              </a:xfrm>
              <a:custGeom>
                <a:avLst/>
                <a:gdLst/>
                <a:ahLst/>
                <a:cxnLst/>
                <a:rect l="l" t="t" r="r" b="b"/>
                <a:pathLst>
                  <a:path w="3847088" h="3847088">
                    <a:moveTo>
                      <a:pt x="0" y="0"/>
                    </a:moveTo>
                    <a:lnTo>
                      <a:pt x="3847088" y="0"/>
                    </a:lnTo>
                    <a:lnTo>
                      <a:pt x="3847088" y="3847088"/>
                    </a:lnTo>
                    <a:lnTo>
                      <a:pt x="0" y="38470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96600E98-70CE-6F67-81EC-14B3D52E47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243" y="876300"/>
                <a:ext cx="406757" cy="40675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C966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725551C0-4D4D-BADD-60D5-28B5A47BF2E4}"/>
                </a:ext>
              </a:extLst>
            </p:cNvPr>
            <p:cNvGrpSpPr/>
            <p:nvPr/>
          </p:nvGrpSpPr>
          <p:grpSpPr>
            <a:xfrm>
              <a:off x="1021269" y="2190767"/>
              <a:ext cx="945341" cy="945341"/>
              <a:chOff x="381000" y="571500"/>
              <a:chExt cx="945341" cy="945341"/>
            </a:xfrm>
          </p:grpSpPr>
          <p:sp>
            <p:nvSpPr>
              <p:cNvPr id="128" name="Freeform 2">
                <a:extLst>
                  <a:ext uri="{FF2B5EF4-FFF2-40B4-BE49-F238E27FC236}">
                    <a16:creationId xmlns:a16="http://schemas.microsoft.com/office/drawing/2014/main" id="{BEE2087B-99EB-9D71-B152-7CC3838466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000" y="571500"/>
                <a:ext cx="945341" cy="945341"/>
              </a:xfrm>
              <a:custGeom>
                <a:avLst/>
                <a:gdLst/>
                <a:ahLst/>
                <a:cxnLst/>
                <a:rect l="l" t="t" r="r" b="b"/>
                <a:pathLst>
                  <a:path w="3847088" h="3847088">
                    <a:moveTo>
                      <a:pt x="0" y="0"/>
                    </a:moveTo>
                    <a:lnTo>
                      <a:pt x="3847088" y="0"/>
                    </a:lnTo>
                    <a:lnTo>
                      <a:pt x="3847088" y="3847088"/>
                    </a:lnTo>
                    <a:lnTo>
                      <a:pt x="0" y="38470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7">
                <a:extLst>
                  <a:ext uri="{FF2B5EF4-FFF2-40B4-BE49-F238E27FC236}">
                    <a16:creationId xmlns:a16="http://schemas.microsoft.com/office/drawing/2014/main" id="{5FD67053-37C4-1D1A-8ADB-CD378458CA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243" y="876300"/>
                <a:ext cx="406757" cy="40675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C966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81F4D15-302A-FF85-9D94-77B48D3C0350}"/>
              </a:ext>
            </a:extLst>
          </p:cNvPr>
          <p:cNvCxnSpPr>
            <a:cxnSpLocks/>
          </p:cNvCxnSpPr>
          <p:nvPr/>
        </p:nvCxnSpPr>
        <p:spPr>
          <a:xfrm>
            <a:off x="0" y="9486900"/>
            <a:ext cx="18288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7" name="Audio 156">
            <a:extLst>
              <a:ext uri="{FF2B5EF4-FFF2-40B4-BE49-F238E27FC236}">
                <a16:creationId xmlns:a16="http://schemas.microsoft.com/office/drawing/2014/main" id="{0B820FBA-BB9D-50CD-D4B6-4FBFFA9103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872"/>
    </mc:Choice>
    <mc:Fallback xmlns="">
      <p:transition spd="slow" advTm="321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512629">
            <a:off x="2190109" y="1531673"/>
            <a:ext cx="1405530" cy="1813588"/>
          </a:xfrm>
          <a:custGeom>
            <a:avLst/>
            <a:gdLst/>
            <a:ahLst/>
            <a:cxnLst/>
            <a:rect l="l" t="t" r="r" b="b"/>
            <a:pathLst>
              <a:path w="1405530" h="1813588">
                <a:moveTo>
                  <a:pt x="0" y="0"/>
                </a:moveTo>
                <a:lnTo>
                  <a:pt x="1405530" y="0"/>
                </a:lnTo>
                <a:lnTo>
                  <a:pt x="1405530" y="1813588"/>
                </a:lnTo>
                <a:lnTo>
                  <a:pt x="0" y="1813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2892874" y="2438467"/>
            <a:ext cx="12502252" cy="5410065"/>
          </a:xfrm>
          <a:custGeom>
            <a:avLst/>
            <a:gdLst/>
            <a:ahLst/>
            <a:cxnLst/>
            <a:rect l="l" t="t" r="r" b="b"/>
            <a:pathLst>
              <a:path w="12502252" h="5410065">
                <a:moveTo>
                  <a:pt x="0" y="0"/>
                </a:moveTo>
                <a:lnTo>
                  <a:pt x="12502252" y="0"/>
                </a:lnTo>
                <a:lnTo>
                  <a:pt x="12502252" y="5410066"/>
                </a:lnTo>
                <a:lnTo>
                  <a:pt x="0" y="5410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4068401" y="6252286"/>
            <a:ext cx="4032698" cy="4034714"/>
          </a:xfrm>
          <a:custGeom>
            <a:avLst/>
            <a:gdLst/>
            <a:ahLst/>
            <a:cxnLst/>
            <a:rect l="l" t="t" r="r" b="b"/>
            <a:pathLst>
              <a:path w="4032698" h="4034714">
                <a:moveTo>
                  <a:pt x="0" y="0"/>
                </a:moveTo>
                <a:lnTo>
                  <a:pt x="4032698" y="0"/>
                </a:lnTo>
                <a:lnTo>
                  <a:pt x="4032698" y="4034714"/>
                </a:lnTo>
                <a:lnTo>
                  <a:pt x="0" y="40347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5327354" y="866775"/>
            <a:ext cx="7965132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90"/>
              </a:lnSpc>
            </a:pPr>
            <a:r>
              <a:rPr lang="en-US" sz="8279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Evaluation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CA4A4491-8025-91E1-EBE7-491CFB0A1F95}"/>
              </a:ext>
            </a:extLst>
          </p:cNvPr>
          <p:cNvSpPr txBox="1"/>
          <p:nvPr/>
        </p:nvSpPr>
        <p:spPr>
          <a:xfrm>
            <a:off x="3550917" y="3318532"/>
            <a:ext cx="4907283" cy="3425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50"/>
              </a:lnSpc>
            </a:pPr>
            <a:r>
              <a:rPr lang="en-US" sz="4000" b="1" dirty="0">
                <a:solidFill>
                  <a:schemeClr val="tx2"/>
                </a:solidFill>
                <a:latin typeface="Antic"/>
                <a:ea typeface="Antic"/>
                <a:cs typeface="Antic"/>
                <a:sym typeface="Antic"/>
              </a:rPr>
              <a:t>Formative Evaluation: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Expert review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One-to-one evaluation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Small group evaluation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Field test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5F5FFE91-D9D5-2B31-7193-22A7FF01C8E8}"/>
              </a:ext>
            </a:extLst>
          </p:cNvPr>
          <p:cNvSpPr txBox="1"/>
          <p:nvPr/>
        </p:nvSpPr>
        <p:spPr>
          <a:xfrm>
            <a:off x="9161118" y="3336816"/>
            <a:ext cx="5697882" cy="3989362"/>
          </a:xfrm>
          <a:prstGeom prst="rect">
            <a:avLst/>
          </a:prstGeom>
        </p:spPr>
        <p:txBody>
          <a:bodyPr wrap="square" lIns="0" tIns="0" rIns="0" bIns="274320" rtlCol="0" anchor="t">
            <a:spAutoFit/>
          </a:bodyPr>
          <a:lstStyle/>
          <a:p>
            <a:pPr>
              <a:lnSpc>
                <a:spcPts val="4250"/>
              </a:lnSpc>
            </a:pPr>
            <a:r>
              <a:rPr lang="en-US" sz="4000" b="1" dirty="0">
                <a:solidFill>
                  <a:schemeClr val="tx2"/>
                </a:solidFill>
                <a:latin typeface="Antic"/>
                <a:ea typeface="Antic"/>
                <a:cs typeface="Antic"/>
                <a:sym typeface="Antic"/>
              </a:rPr>
              <a:t>Summative Evaluation: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Learner mastery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Feedback and satisfaction surveys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Long-term skill application review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Impact on institutional and societal goals</a:t>
            </a:r>
          </a:p>
        </p:txBody>
      </p:sp>
      <p:pic>
        <p:nvPicPr>
          <p:cNvPr id="38" name="Audio 37">
            <a:extLst>
              <a:ext uri="{FF2B5EF4-FFF2-40B4-BE49-F238E27FC236}">
                <a16:creationId xmlns:a16="http://schemas.microsoft.com/office/drawing/2014/main" id="{8B82E189-AF9E-90DB-5BFA-2380BF9A29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585"/>
    </mc:Choice>
    <mc:Fallback xmlns="">
      <p:transition spd="slow" advTm="524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8327C4-1694-BC49-BED8-ED01068E6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01AEDDE-2B42-6750-1067-DE17D6150432}"/>
              </a:ext>
            </a:extLst>
          </p:cNvPr>
          <p:cNvSpPr/>
          <p:nvPr/>
        </p:nvSpPr>
        <p:spPr>
          <a:xfrm>
            <a:off x="3104305" y="3500025"/>
            <a:ext cx="2675895" cy="1996886"/>
          </a:xfrm>
          <a:custGeom>
            <a:avLst/>
            <a:gdLst/>
            <a:ahLst/>
            <a:cxnLst/>
            <a:rect l="l" t="t" r="r" b="b"/>
            <a:pathLst>
              <a:path w="2675895" h="1996886">
                <a:moveTo>
                  <a:pt x="0" y="0"/>
                </a:moveTo>
                <a:lnTo>
                  <a:pt x="2675895" y="0"/>
                </a:lnTo>
                <a:lnTo>
                  <a:pt x="2675895" y="1996887"/>
                </a:lnTo>
                <a:lnTo>
                  <a:pt x="0" y="1996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DADD27F-23B5-DD9E-1B39-2FEEFA667DC7}"/>
              </a:ext>
            </a:extLst>
          </p:cNvPr>
          <p:cNvSpPr/>
          <p:nvPr/>
        </p:nvSpPr>
        <p:spPr>
          <a:xfrm>
            <a:off x="7912864" y="3500025"/>
            <a:ext cx="2362456" cy="2158694"/>
          </a:xfrm>
          <a:custGeom>
            <a:avLst/>
            <a:gdLst/>
            <a:ahLst/>
            <a:cxnLst/>
            <a:rect l="l" t="t" r="r" b="b"/>
            <a:pathLst>
              <a:path w="2362456" h="2158694">
                <a:moveTo>
                  <a:pt x="0" y="0"/>
                </a:moveTo>
                <a:lnTo>
                  <a:pt x="2362456" y="0"/>
                </a:lnTo>
                <a:lnTo>
                  <a:pt x="2362456" y="2158694"/>
                </a:lnTo>
                <a:lnTo>
                  <a:pt x="0" y="2158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3D51995-993B-1137-DD17-3DDD815BE218}"/>
              </a:ext>
            </a:extLst>
          </p:cNvPr>
          <p:cNvSpPr/>
          <p:nvPr/>
        </p:nvSpPr>
        <p:spPr>
          <a:xfrm rot="-574784">
            <a:off x="12671807" y="3304227"/>
            <a:ext cx="1993864" cy="2550291"/>
          </a:xfrm>
          <a:custGeom>
            <a:avLst/>
            <a:gdLst/>
            <a:ahLst/>
            <a:cxnLst/>
            <a:rect l="l" t="t" r="r" b="b"/>
            <a:pathLst>
              <a:path w="1993864" h="2550291">
                <a:moveTo>
                  <a:pt x="0" y="0"/>
                </a:moveTo>
                <a:lnTo>
                  <a:pt x="1993864" y="0"/>
                </a:lnTo>
                <a:lnTo>
                  <a:pt x="1993864" y="2550291"/>
                </a:lnTo>
                <a:lnTo>
                  <a:pt x="0" y="25502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B454F04-09CD-1BF4-DC1B-6DE245BD482E}"/>
              </a:ext>
            </a:extLst>
          </p:cNvPr>
          <p:cNvSpPr/>
          <p:nvPr/>
        </p:nvSpPr>
        <p:spPr>
          <a:xfrm rot="1301819" flipH="1">
            <a:off x="630492" y="564118"/>
            <a:ext cx="1358136" cy="1370880"/>
          </a:xfrm>
          <a:custGeom>
            <a:avLst/>
            <a:gdLst/>
            <a:ahLst/>
            <a:cxnLst/>
            <a:rect l="l" t="t" r="r" b="b"/>
            <a:pathLst>
              <a:path w="1358136" h="1370880">
                <a:moveTo>
                  <a:pt x="1358136" y="0"/>
                </a:moveTo>
                <a:lnTo>
                  <a:pt x="0" y="0"/>
                </a:lnTo>
                <a:lnTo>
                  <a:pt x="0" y="1370880"/>
                </a:lnTo>
                <a:lnTo>
                  <a:pt x="1358136" y="1370880"/>
                </a:lnTo>
                <a:lnTo>
                  <a:pt x="135813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5F3D403-8DE3-6C41-5528-17A137A4E147}"/>
              </a:ext>
            </a:extLst>
          </p:cNvPr>
          <p:cNvSpPr txBox="1"/>
          <p:nvPr/>
        </p:nvSpPr>
        <p:spPr>
          <a:xfrm>
            <a:off x="3335508" y="6127008"/>
            <a:ext cx="2184356" cy="1038746"/>
          </a:xfrm>
          <a:prstGeom prst="rect">
            <a:avLst/>
          </a:prstGeom>
        </p:spPr>
        <p:txBody>
          <a:bodyPr wrap="square" lIns="0" tIns="0" rIns="0" bIns="457200" rtlCol="0" anchor="t">
            <a:spAutoFit/>
          </a:bodyPr>
          <a:lstStyle/>
          <a:p>
            <a:pPr algn="ctr">
              <a:lnSpc>
                <a:spcPts val="6013"/>
              </a:lnSpc>
            </a:pPr>
            <a:r>
              <a:rPr lang="en-US" sz="36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Summary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BCC623C-534B-19B9-1F39-BE271D5ABB7B}"/>
              </a:ext>
            </a:extLst>
          </p:cNvPr>
          <p:cNvSpPr txBox="1"/>
          <p:nvPr/>
        </p:nvSpPr>
        <p:spPr>
          <a:xfrm>
            <a:off x="2370222" y="6993380"/>
            <a:ext cx="4114929" cy="2115964"/>
          </a:xfrm>
          <a:prstGeom prst="rect">
            <a:avLst/>
          </a:prstGeom>
        </p:spPr>
        <p:txBody>
          <a:bodyPr lIns="0" tIns="0" rIns="0" bIns="457200" rtlCol="0" anchor="t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600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Addressing antibiotic resistance through targeted education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930A019-6733-9E5E-0E64-F6A44E6F8FC7}"/>
              </a:ext>
            </a:extLst>
          </p:cNvPr>
          <p:cNvSpPr txBox="1"/>
          <p:nvPr/>
        </p:nvSpPr>
        <p:spPr>
          <a:xfrm>
            <a:off x="12920474" y="6127008"/>
            <a:ext cx="2667311" cy="1038746"/>
          </a:xfrm>
          <a:prstGeom prst="rect">
            <a:avLst/>
          </a:prstGeom>
        </p:spPr>
        <p:txBody>
          <a:bodyPr wrap="square" lIns="0" tIns="0" rIns="0" bIns="457200" rtlCol="0" anchor="t">
            <a:spAutoFit/>
          </a:bodyPr>
          <a:lstStyle/>
          <a:p>
            <a:pPr algn="ctr">
              <a:lnSpc>
                <a:spcPts val="6013"/>
              </a:lnSpc>
            </a:pPr>
            <a:r>
              <a:rPr lang="en-US" sz="40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Next Steps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697899A-D683-AFF4-0321-BD19AFE14355}"/>
              </a:ext>
            </a:extLst>
          </p:cNvPr>
          <p:cNvSpPr txBox="1"/>
          <p:nvPr/>
        </p:nvSpPr>
        <p:spPr>
          <a:xfrm>
            <a:off x="12196666" y="6993380"/>
            <a:ext cx="4114929" cy="2081852"/>
          </a:xfrm>
          <a:prstGeom prst="rect">
            <a:avLst/>
          </a:prstGeom>
        </p:spPr>
        <p:txBody>
          <a:bodyPr lIns="0" tIns="0" rIns="0" bIns="457200" rtlCol="0" anchor="t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200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Implementing and refining the instructional module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34365F5-B7E2-0934-0B6A-4556E8F771A1}"/>
              </a:ext>
            </a:extLst>
          </p:cNvPr>
          <p:cNvSpPr txBox="1"/>
          <p:nvPr/>
        </p:nvSpPr>
        <p:spPr>
          <a:xfrm>
            <a:off x="8300549" y="6127008"/>
            <a:ext cx="1939944" cy="1038746"/>
          </a:xfrm>
          <a:prstGeom prst="rect">
            <a:avLst/>
          </a:prstGeom>
        </p:spPr>
        <p:txBody>
          <a:bodyPr wrap="square" lIns="0" tIns="0" rIns="0" bIns="457200" rtlCol="0" anchor="t">
            <a:spAutoFit/>
          </a:bodyPr>
          <a:lstStyle/>
          <a:p>
            <a:pPr algn="ctr">
              <a:lnSpc>
                <a:spcPts val="6013"/>
              </a:lnSpc>
            </a:pPr>
            <a:r>
              <a:rPr lang="en-US" sz="4295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Impact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FF0CA7C-F784-78DC-D52D-77C2062827BD}"/>
              </a:ext>
            </a:extLst>
          </p:cNvPr>
          <p:cNvSpPr txBox="1"/>
          <p:nvPr/>
        </p:nvSpPr>
        <p:spPr>
          <a:xfrm>
            <a:off x="7213057" y="6993380"/>
            <a:ext cx="4114929" cy="2076531"/>
          </a:xfrm>
          <a:prstGeom prst="rect">
            <a:avLst/>
          </a:prstGeom>
        </p:spPr>
        <p:txBody>
          <a:bodyPr lIns="0" tIns="0" rIns="0" bIns="457200" rtlCol="0" anchor="t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036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Preparing learners to tackle global health challenges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38381DB-2056-4AA6-2403-8679634D936F}"/>
              </a:ext>
            </a:extLst>
          </p:cNvPr>
          <p:cNvSpPr txBox="1"/>
          <p:nvPr/>
        </p:nvSpPr>
        <p:spPr>
          <a:xfrm>
            <a:off x="3759701" y="828675"/>
            <a:ext cx="11481884" cy="135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30"/>
              </a:lnSpc>
            </a:pPr>
            <a:r>
              <a:rPr lang="en-US" sz="10093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Conclusion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5CB361E7-0CE7-70CD-AA2B-CEA69BE2D505}"/>
              </a:ext>
            </a:extLst>
          </p:cNvPr>
          <p:cNvSpPr txBox="1"/>
          <p:nvPr/>
        </p:nvSpPr>
        <p:spPr>
          <a:xfrm>
            <a:off x="3408330" y="2441814"/>
            <a:ext cx="11724385" cy="574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71"/>
              </a:lnSpc>
            </a:pPr>
            <a:r>
              <a:rPr lang="en-US" sz="3600" dirty="0">
                <a:solidFill>
                  <a:srgbClr val="1B966E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to Instructional Design for Antibiotic Resistance Lesson</a:t>
            </a:r>
          </a:p>
        </p:txBody>
      </p:sp>
      <p:pic>
        <p:nvPicPr>
          <p:cNvPr id="16" name="Audio 15">
            <a:extLst>
              <a:ext uri="{FF2B5EF4-FFF2-40B4-BE49-F238E27FC236}">
                <a16:creationId xmlns:a16="http://schemas.microsoft.com/office/drawing/2014/main" id="{FD1442F6-3FE4-0A95-9E99-A792A14751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8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38"/>
    </mc:Choice>
    <mc:Fallback xmlns="">
      <p:transition spd="slow" advTm="33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9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4">
            <a:extLst>
              <a:ext uri="{FF2B5EF4-FFF2-40B4-BE49-F238E27FC236}">
                <a16:creationId xmlns:a16="http://schemas.microsoft.com/office/drawing/2014/main" id="{6CF10575-9DA8-A2FB-7B6B-E6BBB8AC7DFE}"/>
              </a:ext>
            </a:extLst>
          </p:cNvPr>
          <p:cNvSpPr txBox="1"/>
          <p:nvPr/>
        </p:nvSpPr>
        <p:spPr>
          <a:xfrm>
            <a:off x="787400" y="4354822"/>
            <a:ext cx="16535400" cy="1375761"/>
          </a:xfrm>
          <a:prstGeom prst="rect">
            <a:avLst/>
          </a:prstGeom>
        </p:spPr>
        <p:txBody>
          <a:bodyPr wrap="square" lIns="0" tIns="0" rIns="0" bIns="45720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sz="66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Thank you!</a:t>
            </a: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C627D673-A1D6-55BD-75BC-9B03BEE9DB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7"/>
    </mc:Choice>
    <mc:Fallback xmlns="">
      <p:transition spd="slow" advTm="3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04305" y="3500025"/>
            <a:ext cx="2675895" cy="1996886"/>
          </a:xfrm>
          <a:custGeom>
            <a:avLst/>
            <a:gdLst/>
            <a:ahLst/>
            <a:cxnLst/>
            <a:rect l="l" t="t" r="r" b="b"/>
            <a:pathLst>
              <a:path w="2675895" h="1996886">
                <a:moveTo>
                  <a:pt x="0" y="0"/>
                </a:moveTo>
                <a:lnTo>
                  <a:pt x="2675895" y="0"/>
                </a:lnTo>
                <a:lnTo>
                  <a:pt x="2675895" y="1996887"/>
                </a:lnTo>
                <a:lnTo>
                  <a:pt x="0" y="1996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7912864" y="3500025"/>
            <a:ext cx="2362456" cy="2158694"/>
          </a:xfrm>
          <a:custGeom>
            <a:avLst/>
            <a:gdLst/>
            <a:ahLst/>
            <a:cxnLst/>
            <a:rect l="l" t="t" r="r" b="b"/>
            <a:pathLst>
              <a:path w="2362456" h="2158694">
                <a:moveTo>
                  <a:pt x="0" y="0"/>
                </a:moveTo>
                <a:lnTo>
                  <a:pt x="2362456" y="0"/>
                </a:lnTo>
                <a:lnTo>
                  <a:pt x="2362456" y="2158694"/>
                </a:lnTo>
                <a:lnTo>
                  <a:pt x="0" y="2158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574784">
            <a:off x="12671807" y="3304227"/>
            <a:ext cx="1993864" cy="2550291"/>
          </a:xfrm>
          <a:custGeom>
            <a:avLst/>
            <a:gdLst/>
            <a:ahLst/>
            <a:cxnLst/>
            <a:rect l="l" t="t" r="r" b="b"/>
            <a:pathLst>
              <a:path w="1993864" h="2550291">
                <a:moveTo>
                  <a:pt x="0" y="0"/>
                </a:moveTo>
                <a:lnTo>
                  <a:pt x="1993864" y="0"/>
                </a:lnTo>
                <a:lnTo>
                  <a:pt x="1993864" y="2550291"/>
                </a:lnTo>
                <a:lnTo>
                  <a:pt x="0" y="25502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1301819" flipH="1">
            <a:off x="630492" y="564118"/>
            <a:ext cx="1358136" cy="1370880"/>
          </a:xfrm>
          <a:custGeom>
            <a:avLst/>
            <a:gdLst/>
            <a:ahLst/>
            <a:cxnLst/>
            <a:rect l="l" t="t" r="r" b="b"/>
            <a:pathLst>
              <a:path w="1358136" h="1370880">
                <a:moveTo>
                  <a:pt x="1358136" y="0"/>
                </a:moveTo>
                <a:lnTo>
                  <a:pt x="0" y="0"/>
                </a:lnTo>
                <a:lnTo>
                  <a:pt x="0" y="1370880"/>
                </a:lnTo>
                <a:lnTo>
                  <a:pt x="1358136" y="1370880"/>
                </a:lnTo>
                <a:lnTo>
                  <a:pt x="135813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3759244" y="6131024"/>
            <a:ext cx="133688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3"/>
              </a:lnSpc>
            </a:pPr>
            <a:r>
              <a:rPr lang="en-US" sz="36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What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70222" y="6993380"/>
            <a:ext cx="4114929" cy="275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600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A critical global health issue threatening the effectiveness of antibiotics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44284" y="6131024"/>
            <a:ext cx="1219694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3"/>
              </a:lnSpc>
            </a:pPr>
            <a:r>
              <a:rPr lang="en-US" sz="40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Who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96666" y="6975610"/>
            <a:ext cx="4114929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Primary audience: Undergraduate and graduate STEM students</a:t>
            </a:r>
          </a:p>
          <a:p>
            <a:pPr algn="ctr"/>
            <a:br>
              <a:rPr lang="en-US" sz="2400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</a:br>
            <a:r>
              <a:rPr lang="en-US" sz="2400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Secondary audience: General public, healthcare practitioners, and educators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51856" y="6131024"/>
            <a:ext cx="1237334" cy="1038746"/>
          </a:xfrm>
          <a:prstGeom prst="rect">
            <a:avLst/>
          </a:prstGeom>
        </p:spPr>
        <p:txBody>
          <a:bodyPr lIns="0" tIns="0" rIns="0" bIns="457200" rtlCol="0" anchor="t">
            <a:spAutoFit/>
          </a:bodyPr>
          <a:lstStyle/>
          <a:p>
            <a:pPr algn="ctr">
              <a:lnSpc>
                <a:spcPts val="6013"/>
              </a:lnSpc>
            </a:pPr>
            <a:r>
              <a:rPr lang="en-US" sz="4295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Why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99638" y="6975610"/>
            <a:ext cx="4114929" cy="2717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036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To educate a broad audience about resistance mechanisms, consequences, and solutions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59701" y="828675"/>
            <a:ext cx="11481884" cy="1817805"/>
          </a:xfrm>
          <a:prstGeom prst="rect">
            <a:avLst/>
          </a:prstGeom>
        </p:spPr>
        <p:txBody>
          <a:bodyPr lIns="0" tIns="0" rIns="0" bIns="457200" rtlCol="0" anchor="t">
            <a:spAutoFit/>
          </a:bodyPr>
          <a:lstStyle/>
          <a:p>
            <a:pPr algn="ctr">
              <a:lnSpc>
                <a:spcPts val="14130"/>
              </a:lnSpc>
            </a:pPr>
            <a:r>
              <a:rPr lang="en-US" sz="10093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Introduction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D81D5DD1-8D48-ABA5-8EAA-AC2887488F6B}"/>
              </a:ext>
            </a:extLst>
          </p:cNvPr>
          <p:cNvSpPr txBox="1"/>
          <p:nvPr/>
        </p:nvSpPr>
        <p:spPr>
          <a:xfrm>
            <a:off x="3408330" y="2441814"/>
            <a:ext cx="11724385" cy="574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71"/>
              </a:lnSpc>
            </a:pPr>
            <a:r>
              <a:rPr lang="en-US" sz="3600" dirty="0">
                <a:solidFill>
                  <a:srgbClr val="1B966E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to Instructional Design for Antibiotic Resistance Lesson</a:t>
            </a:r>
          </a:p>
        </p:txBody>
      </p:sp>
      <p:pic>
        <p:nvPicPr>
          <p:cNvPr id="24" name="Audio 23">
            <a:extLst>
              <a:ext uri="{FF2B5EF4-FFF2-40B4-BE49-F238E27FC236}">
                <a16:creationId xmlns:a16="http://schemas.microsoft.com/office/drawing/2014/main" id="{AF7B05FA-EAA9-B610-5F9E-9CDF6AF1CC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435"/>
    </mc:Choice>
    <mc:Fallback xmlns="">
      <p:transition spd="slow" advTm="139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92777" flipH="1">
            <a:off x="1028700" y="874368"/>
            <a:ext cx="1655021" cy="1627939"/>
          </a:xfrm>
          <a:custGeom>
            <a:avLst/>
            <a:gdLst/>
            <a:ahLst/>
            <a:cxnLst/>
            <a:rect l="l" t="t" r="r" b="b"/>
            <a:pathLst>
              <a:path w="1655021" h="1627939">
                <a:moveTo>
                  <a:pt x="1655021" y="0"/>
                </a:moveTo>
                <a:lnTo>
                  <a:pt x="0" y="0"/>
                </a:lnTo>
                <a:lnTo>
                  <a:pt x="0" y="1627939"/>
                </a:lnTo>
                <a:lnTo>
                  <a:pt x="1655021" y="1627939"/>
                </a:lnTo>
                <a:lnTo>
                  <a:pt x="16550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732963">
            <a:off x="15741802" y="675885"/>
            <a:ext cx="1900539" cy="1358021"/>
          </a:xfrm>
          <a:custGeom>
            <a:avLst/>
            <a:gdLst/>
            <a:ahLst/>
            <a:cxnLst/>
            <a:rect l="l" t="t" r="r" b="b"/>
            <a:pathLst>
              <a:path w="1900539" h="1358021">
                <a:moveTo>
                  <a:pt x="0" y="0"/>
                </a:moveTo>
                <a:lnTo>
                  <a:pt x="1900539" y="0"/>
                </a:lnTo>
                <a:lnTo>
                  <a:pt x="1900539" y="1358021"/>
                </a:lnTo>
                <a:lnTo>
                  <a:pt x="0" y="1358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5589334" y="5641234"/>
            <a:ext cx="7109333" cy="4645766"/>
          </a:xfrm>
          <a:custGeom>
            <a:avLst/>
            <a:gdLst/>
            <a:ahLst/>
            <a:cxnLst/>
            <a:rect l="l" t="t" r="r" b="b"/>
            <a:pathLst>
              <a:path w="7109333" h="4645766">
                <a:moveTo>
                  <a:pt x="0" y="0"/>
                </a:moveTo>
                <a:lnTo>
                  <a:pt x="7109332" y="0"/>
                </a:lnTo>
                <a:lnTo>
                  <a:pt x="7109332" y="4645766"/>
                </a:lnTo>
                <a:lnTo>
                  <a:pt x="0" y="46457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5499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457200" y="8107597"/>
            <a:ext cx="4920647" cy="1614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250"/>
              </a:lnSpc>
            </a:pPr>
            <a:r>
              <a:rPr lang="en-US" sz="3036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Varying academic focus, technical background, learning goals, and range of ability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600" y="5083203"/>
            <a:ext cx="6469888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3"/>
              </a:lnSpc>
            </a:pPr>
            <a:r>
              <a:rPr lang="en-US" sz="4295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Common Traits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4800" y="5872019"/>
            <a:ext cx="5978701" cy="1401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3036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Familiarity with antibiotics, desire to understand resistance, driven to address real-world issues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64701" y="835286"/>
            <a:ext cx="11559199" cy="2000548"/>
          </a:xfrm>
          <a:prstGeom prst="rect">
            <a:avLst/>
          </a:prstGeom>
        </p:spPr>
        <p:txBody>
          <a:bodyPr wrap="square" lIns="0" tIns="0" rIns="0" bIns="457200" rtlCol="0" anchor="t">
            <a:spAutoFit/>
          </a:bodyPr>
          <a:lstStyle/>
          <a:p>
            <a:pPr algn="ctr">
              <a:lnSpc>
                <a:spcPts val="6013"/>
              </a:lnSpc>
            </a:pPr>
            <a:r>
              <a:rPr lang="en-US" sz="60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Learner Analysis</a:t>
            </a:r>
          </a:p>
          <a:p>
            <a:pPr algn="ctr">
              <a:lnSpc>
                <a:spcPts val="6013"/>
              </a:lnSpc>
            </a:pPr>
            <a:endParaRPr lang="en-US" sz="6000" dirty="0">
              <a:solidFill>
                <a:srgbClr val="3E3F3E"/>
              </a:solidFill>
              <a:latin typeface="Sifonn"/>
              <a:ea typeface="Sifonn"/>
              <a:cs typeface="Sifonn"/>
              <a:sym typeface="Sifon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67400" y="1956899"/>
            <a:ext cx="7109334" cy="2710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200" b="1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Primary Audience</a:t>
            </a:r>
          </a:p>
          <a:p>
            <a:pPr algn="ctr">
              <a:lnSpc>
                <a:spcPts val="4250"/>
              </a:lnSpc>
            </a:pPr>
            <a:r>
              <a:rPr lang="en-US" sz="2800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Undergraduate and graduate STEM students</a:t>
            </a:r>
          </a:p>
          <a:p>
            <a:pPr algn="ctr">
              <a:lnSpc>
                <a:spcPts val="4250"/>
              </a:lnSpc>
            </a:pPr>
            <a:r>
              <a:rPr lang="en-US" sz="3200" b="1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Secondary Audience</a:t>
            </a:r>
          </a:p>
          <a:p>
            <a:pPr algn="ctr">
              <a:lnSpc>
                <a:spcPts val="4250"/>
              </a:lnSpc>
            </a:pPr>
            <a:r>
              <a:rPr lang="en-US" sz="2800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General public, healthcare practitioners, </a:t>
            </a:r>
          </a:p>
          <a:p>
            <a:pPr algn="ctr">
              <a:lnSpc>
                <a:spcPts val="4250"/>
              </a:lnSpc>
            </a:pPr>
            <a:r>
              <a:rPr lang="en-US" sz="2800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and educators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88769" y="8437998"/>
            <a:ext cx="5661743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Access to digital tools, tailored materials, flexible delivery formats, adequate time, support from others, and clear communication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53891" y="5872019"/>
            <a:ext cx="6010611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Academic and professional goals, desire for awareness and informed decision-making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75AE33C2-8C57-ACCF-09DF-D7D807C0AEFB}"/>
              </a:ext>
            </a:extLst>
          </p:cNvPr>
          <p:cNvSpPr txBox="1"/>
          <p:nvPr/>
        </p:nvSpPr>
        <p:spPr>
          <a:xfrm>
            <a:off x="0" y="7412455"/>
            <a:ext cx="6469888" cy="1038746"/>
          </a:xfrm>
          <a:prstGeom prst="rect">
            <a:avLst/>
          </a:prstGeom>
        </p:spPr>
        <p:txBody>
          <a:bodyPr wrap="square" lIns="0" tIns="0" rIns="0" bIns="457200" rtlCol="0" anchor="t">
            <a:spAutoFit/>
          </a:bodyPr>
          <a:lstStyle/>
          <a:p>
            <a:pPr algn="ctr">
              <a:lnSpc>
                <a:spcPts val="6013"/>
              </a:lnSpc>
            </a:pPr>
            <a:r>
              <a:rPr lang="en-US" sz="32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Differences Among Learners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A3C6097E-7625-659D-A177-B5A3480DFB86}"/>
              </a:ext>
            </a:extLst>
          </p:cNvPr>
          <p:cNvSpPr txBox="1"/>
          <p:nvPr/>
        </p:nvSpPr>
        <p:spPr>
          <a:xfrm>
            <a:off x="11092943" y="5064153"/>
            <a:ext cx="6469888" cy="1038746"/>
          </a:xfrm>
          <a:prstGeom prst="rect">
            <a:avLst/>
          </a:prstGeom>
        </p:spPr>
        <p:txBody>
          <a:bodyPr wrap="square" lIns="0" tIns="0" rIns="0" bIns="457200" rtlCol="0" anchor="t">
            <a:spAutoFit/>
          </a:bodyPr>
          <a:lstStyle/>
          <a:p>
            <a:pPr algn="ctr">
              <a:lnSpc>
                <a:spcPts val="6013"/>
              </a:lnSpc>
            </a:pPr>
            <a:r>
              <a:rPr lang="en-US" sz="36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Motivation for Participation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23796833-A9B9-431B-B025-B5F2CD9AFDD5}"/>
              </a:ext>
            </a:extLst>
          </p:cNvPr>
          <p:cNvSpPr txBox="1"/>
          <p:nvPr/>
        </p:nvSpPr>
        <p:spPr>
          <a:xfrm>
            <a:off x="11827328" y="7308897"/>
            <a:ext cx="6469888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Instructional and Non-Instructional Needs</a:t>
            </a:r>
          </a:p>
        </p:txBody>
      </p:sp>
      <p:pic>
        <p:nvPicPr>
          <p:cNvPr id="26" name="Audio 25">
            <a:extLst>
              <a:ext uri="{FF2B5EF4-FFF2-40B4-BE49-F238E27FC236}">
                <a16:creationId xmlns:a16="http://schemas.microsoft.com/office/drawing/2014/main" id="{F54C17A1-E0F2-AE31-098F-008AFA298F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338"/>
    </mc:Choice>
    <mc:Fallback xmlns="">
      <p:transition spd="slow" advTm="356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23771"/>
            <a:ext cx="16230600" cy="7134529"/>
            <a:chOff x="0" y="0"/>
            <a:chExt cx="19660596" cy="8642261"/>
          </a:xfrm>
        </p:grpSpPr>
        <p:sp>
          <p:nvSpPr>
            <p:cNvPr id="3" name="Freeform 3"/>
            <p:cNvSpPr/>
            <p:nvPr/>
          </p:nvSpPr>
          <p:spPr>
            <a:xfrm>
              <a:off x="1270" y="-10160"/>
              <a:ext cx="19656786" cy="8666391"/>
            </a:xfrm>
            <a:custGeom>
              <a:avLst/>
              <a:gdLst/>
              <a:ahLst/>
              <a:cxnLst/>
              <a:rect l="l" t="t" r="r" b="b"/>
              <a:pathLst>
                <a:path w="19656786" h="8666391">
                  <a:moveTo>
                    <a:pt x="19654247" y="7852322"/>
                  </a:moveTo>
                  <a:cubicBezTo>
                    <a:pt x="19652977" y="7687222"/>
                    <a:pt x="19656786" y="7457491"/>
                    <a:pt x="19646627" y="7218049"/>
                  </a:cubicBezTo>
                  <a:cubicBezTo>
                    <a:pt x="19655516" y="7159649"/>
                    <a:pt x="19646627" y="6945514"/>
                    <a:pt x="19655516" y="6852073"/>
                  </a:cubicBezTo>
                  <a:cubicBezTo>
                    <a:pt x="19651706" y="6785886"/>
                    <a:pt x="19652977" y="6719699"/>
                    <a:pt x="19646627" y="6696339"/>
                  </a:cubicBezTo>
                  <a:lnTo>
                    <a:pt x="19646627" y="6632098"/>
                  </a:lnTo>
                  <a:cubicBezTo>
                    <a:pt x="19649166" y="5939080"/>
                    <a:pt x="19650436" y="5269422"/>
                    <a:pt x="19644086" y="4574457"/>
                  </a:cubicBezTo>
                  <a:cubicBezTo>
                    <a:pt x="19644086" y="4379789"/>
                    <a:pt x="19642816" y="4187067"/>
                    <a:pt x="19642816" y="3992399"/>
                  </a:cubicBezTo>
                  <a:cubicBezTo>
                    <a:pt x="19640277" y="3941786"/>
                    <a:pt x="19639006" y="3889225"/>
                    <a:pt x="19637736" y="3834718"/>
                  </a:cubicBezTo>
                  <a:cubicBezTo>
                    <a:pt x="19636466" y="3593330"/>
                    <a:pt x="19639006" y="3361674"/>
                    <a:pt x="19639006" y="3131966"/>
                  </a:cubicBezTo>
                  <a:cubicBezTo>
                    <a:pt x="19641547" y="2941192"/>
                    <a:pt x="19642816" y="2744577"/>
                    <a:pt x="19640277" y="2549908"/>
                  </a:cubicBezTo>
                  <a:cubicBezTo>
                    <a:pt x="19640277" y="2546015"/>
                    <a:pt x="19641547" y="2547962"/>
                    <a:pt x="19641547" y="2549908"/>
                  </a:cubicBezTo>
                  <a:cubicBezTo>
                    <a:pt x="19637736" y="2384441"/>
                    <a:pt x="19635197" y="2144999"/>
                    <a:pt x="19637736" y="1948384"/>
                  </a:cubicBezTo>
                  <a:lnTo>
                    <a:pt x="19632656" y="1835477"/>
                  </a:lnTo>
                  <a:lnTo>
                    <a:pt x="19632656" y="1518168"/>
                  </a:lnTo>
                  <a:cubicBezTo>
                    <a:pt x="19635197" y="1228112"/>
                    <a:pt x="19637736" y="974090"/>
                    <a:pt x="19637736" y="783590"/>
                  </a:cubicBezTo>
                  <a:cubicBezTo>
                    <a:pt x="19637736" y="548640"/>
                    <a:pt x="19637736" y="311150"/>
                    <a:pt x="19639006" y="74930"/>
                  </a:cubicBezTo>
                  <a:lnTo>
                    <a:pt x="19639006" y="17780"/>
                  </a:lnTo>
                  <a:lnTo>
                    <a:pt x="19598366" y="17780"/>
                  </a:lnTo>
                  <a:lnTo>
                    <a:pt x="19598366" y="52070"/>
                  </a:lnTo>
                  <a:lnTo>
                    <a:pt x="19604716" y="52070"/>
                  </a:lnTo>
                  <a:lnTo>
                    <a:pt x="19604716" y="74930"/>
                  </a:lnTo>
                  <a:cubicBezTo>
                    <a:pt x="19604716" y="100330"/>
                    <a:pt x="19605986" y="127000"/>
                    <a:pt x="19605986" y="153670"/>
                  </a:cubicBezTo>
                  <a:cubicBezTo>
                    <a:pt x="19605986" y="191770"/>
                    <a:pt x="19605986" y="231140"/>
                    <a:pt x="19607256" y="270510"/>
                  </a:cubicBezTo>
                  <a:lnTo>
                    <a:pt x="19607256" y="508000"/>
                  </a:lnTo>
                  <a:cubicBezTo>
                    <a:pt x="19607256" y="661670"/>
                    <a:pt x="19608527" y="815340"/>
                    <a:pt x="19613606" y="965200"/>
                  </a:cubicBezTo>
                  <a:lnTo>
                    <a:pt x="19608527" y="955040"/>
                  </a:lnTo>
                  <a:cubicBezTo>
                    <a:pt x="19611066" y="993140"/>
                    <a:pt x="19611066" y="1033780"/>
                    <a:pt x="19612336" y="1091845"/>
                  </a:cubicBezTo>
                  <a:cubicBezTo>
                    <a:pt x="19612336" y="1126885"/>
                    <a:pt x="19613606" y="1161925"/>
                    <a:pt x="19613606" y="1198912"/>
                  </a:cubicBezTo>
                  <a:cubicBezTo>
                    <a:pt x="19614877" y="1420834"/>
                    <a:pt x="19609797" y="1652489"/>
                    <a:pt x="19613606" y="1874410"/>
                  </a:cubicBezTo>
                  <a:lnTo>
                    <a:pt x="19611066" y="1852997"/>
                  </a:lnTo>
                  <a:cubicBezTo>
                    <a:pt x="19609797" y="2166412"/>
                    <a:pt x="19611066" y="2470095"/>
                    <a:pt x="19612336" y="2769883"/>
                  </a:cubicBezTo>
                  <a:cubicBezTo>
                    <a:pt x="19612336" y="2911991"/>
                    <a:pt x="19611066" y="3054099"/>
                    <a:pt x="19612336" y="3196206"/>
                  </a:cubicBezTo>
                  <a:cubicBezTo>
                    <a:pt x="19611066" y="3509622"/>
                    <a:pt x="19614877" y="3719864"/>
                    <a:pt x="19614877" y="4035226"/>
                  </a:cubicBezTo>
                  <a:lnTo>
                    <a:pt x="19609797" y="4043013"/>
                  </a:lnTo>
                  <a:cubicBezTo>
                    <a:pt x="19627577" y="4572510"/>
                    <a:pt x="19594556" y="5154568"/>
                    <a:pt x="19613606" y="5705478"/>
                  </a:cubicBezTo>
                  <a:lnTo>
                    <a:pt x="19607256" y="5666545"/>
                  </a:lnTo>
                  <a:cubicBezTo>
                    <a:pt x="19617416" y="5752199"/>
                    <a:pt x="19603447" y="5999427"/>
                    <a:pt x="19619956" y="5968280"/>
                  </a:cubicBezTo>
                  <a:lnTo>
                    <a:pt x="19614877" y="6065614"/>
                  </a:lnTo>
                  <a:cubicBezTo>
                    <a:pt x="19636466" y="6439377"/>
                    <a:pt x="19604716" y="6746953"/>
                    <a:pt x="19618686" y="7206369"/>
                  </a:cubicBezTo>
                  <a:lnTo>
                    <a:pt x="19614877" y="7177169"/>
                  </a:lnTo>
                  <a:cubicBezTo>
                    <a:pt x="19617416" y="7299810"/>
                    <a:pt x="19619956" y="7441918"/>
                    <a:pt x="19616147" y="7531465"/>
                  </a:cubicBezTo>
                  <a:cubicBezTo>
                    <a:pt x="19616147" y="7517838"/>
                    <a:pt x="19614877" y="7523678"/>
                    <a:pt x="19613606" y="7494478"/>
                  </a:cubicBezTo>
                  <a:cubicBezTo>
                    <a:pt x="19598366" y="7787551"/>
                    <a:pt x="19614877" y="8065681"/>
                    <a:pt x="19614877" y="8329841"/>
                  </a:cubicBezTo>
                  <a:lnTo>
                    <a:pt x="19607256" y="8299362"/>
                  </a:lnTo>
                  <a:cubicBezTo>
                    <a:pt x="19609797" y="8337462"/>
                    <a:pt x="19611066" y="8386991"/>
                    <a:pt x="19611066" y="8440331"/>
                  </a:cubicBezTo>
                  <a:lnTo>
                    <a:pt x="19611066" y="8601622"/>
                  </a:lnTo>
                  <a:cubicBezTo>
                    <a:pt x="19607256" y="8601622"/>
                    <a:pt x="19604716" y="8600351"/>
                    <a:pt x="19599636" y="8600351"/>
                  </a:cubicBezTo>
                  <a:lnTo>
                    <a:pt x="19597097" y="8601622"/>
                  </a:lnTo>
                  <a:lnTo>
                    <a:pt x="19585666" y="8606701"/>
                  </a:lnTo>
                  <a:lnTo>
                    <a:pt x="19578047" y="8606701"/>
                  </a:lnTo>
                  <a:cubicBezTo>
                    <a:pt x="19557727" y="8601622"/>
                    <a:pt x="19561536" y="8604162"/>
                    <a:pt x="19552647" y="8599081"/>
                  </a:cubicBezTo>
                  <a:cubicBezTo>
                    <a:pt x="19448506" y="8597812"/>
                    <a:pt x="19434536" y="8587651"/>
                    <a:pt x="19360877" y="8582572"/>
                  </a:cubicBezTo>
                  <a:cubicBezTo>
                    <a:pt x="19360877" y="8582572"/>
                    <a:pt x="19362147" y="8582572"/>
                    <a:pt x="19360877" y="8583841"/>
                  </a:cubicBezTo>
                  <a:cubicBezTo>
                    <a:pt x="19310077" y="8592731"/>
                    <a:pt x="19240227" y="8587651"/>
                    <a:pt x="19199586" y="8586381"/>
                  </a:cubicBezTo>
                  <a:lnTo>
                    <a:pt x="19183077" y="8582572"/>
                  </a:lnTo>
                  <a:cubicBezTo>
                    <a:pt x="19158947" y="8573681"/>
                    <a:pt x="19064966" y="8599081"/>
                    <a:pt x="19096716" y="8585112"/>
                  </a:cubicBezTo>
                  <a:cubicBezTo>
                    <a:pt x="18885897" y="8588922"/>
                    <a:pt x="18644597" y="8588922"/>
                    <a:pt x="17724465" y="8588922"/>
                  </a:cubicBezTo>
                  <a:cubicBezTo>
                    <a:pt x="17589056" y="8595272"/>
                    <a:pt x="16984923" y="8588922"/>
                    <a:pt x="17198452" y="8599081"/>
                  </a:cubicBezTo>
                  <a:cubicBezTo>
                    <a:pt x="16958882" y="8586381"/>
                    <a:pt x="16240173" y="8583841"/>
                    <a:pt x="15974563" y="8583841"/>
                  </a:cubicBezTo>
                  <a:cubicBezTo>
                    <a:pt x="15984979" y="8582572"/>
                    <a:pt x="15995394" y="8581301"/>
                    <a:pt x="16037060" y="8581301"/>
                  </a:cubicBezTo>
                  <a:cubicBezTo>
                    <a:pt x="15521463" y="8564791"/>
                    <a:pt x="15422509" y="8596541"/>
                    <a:pt x="14938161" y="8576222"/>
                  </a:cubicBezTo>
                  <a:cubicBezTo>
                    <a:pt x="14860040" y="8590191"/>
                    <a:pt x="14058002" y="8572412"/>
                    <a:pt x="13781974" y="8587651"/>
                  </a:cubicBezTo>
                  <a:cubicBezTo>
                    <a:pt x="13724688" y="8585112"/>
                    <a:pt x="13703853" y="8581301"/>
                    <a:pt x="13724688" y="8580031"/>
                  </a:cubicBezTo>
                  <a:cubicBezTo>
                    <a:pt x="12849734" y="8577491"/>
                    <a:pt x="11886245" y="8576222"/>
                    <a:pt x="11151910" y="8573681"/>
                  </a:cubicBezTo>
                  <a:cubicBezTo>
                    <a:pt x="10521739" y="8586381"/>
                    <a:pt x="9625954" y="8568601"/>
                    <a:pt x="9079109" y="8585112"/>
                  </a:cubicBezTo>
                  <a:cubicBezTo>
                    <a:pt x="8631217" y="8581301"/>
                    <a:pt x="7902090" y="8574951"/>
                    <a:pt x="7277124" y="8581301"/>
                  </a:cubicBezTo>
                  <a:lnTo>
                    <a:pt x="7339622" y="8578762"/>
                  </a:lnTo>
                  <a:cubicBezTo>
                    <a:pt x="6631327" y="8580031"/>
                    <a:pt x="5745959" y="8580031"/>
                    <a:pt x="5261611" y="8591462"/>
                  </a:cubicBezTo>
                  <a:cubicBezTo>
                    <a:pt x="5053289" y="8574951"/>
                    <a:pt x="4746015" y="8578762"/>
                    <a:pt x="4438740" y="8573681"/>
                  </a:cubicBezTo>
                  <a:cubicBezTo>
                    <a:pt x="3964808" y="8581301"/>
                    <a:pt x="3011735" y="8578762"/>
                    <a:pt x="2287817" y="8586381"/>
                  </a:cubicBezTo>
                  <a:cubicBezTo>
                    <a:pt x="2178448" y="8578762"/>
                    <a:pt x="1694099" y="8590191"/>
                    <a:pt x="1657643" y="8578762"/>
                  </a:cubicBezTo>
                  <a:cubicBezTo>
                    <a:pt x="1004570" y="8586381"/>
                    <a:pt x="814070" y="8590191"/>
                    <a:pt x="617220" y="8591462"/>
                  </a:cubicBezTo>
                  <a:lnTo>
                    <a:pt x="318770" y="8591462"/>
                  </a:lnTo>
                  <a:lnTo>
                    <a:pt x="168910" y="8590191"/>
                  </a:lnTo>
                  <a:lnTo>
                    <a:pt x="93980" y="8588922"/>
                  </a:lnTo>
                  <a:lnTo>
                    <a:pt x="58420" y="8588922"/>
                  </a:lnTo>
                  <a:lnTo>
                    <a:pt x="45720" y="8587651"/>
                  </a:lnTo>
                  <a:lnTo>
                    <a:pt x="48260" y="8587651"/>
                  </a:lnTo>
                  <a:cubicBezTo>
                    <a:pt x="52070" y="8445412"/>
                    <a:pt x="55880" y="8305712"/>
                    <a:pt x="58420" y="8171091"/>
                  </a:cubicBezTo>
                  <a:cubicBezTo>
                    <a:pt x="55880" y="8146962"/>
                    <a:pt x="53340" y="8122831"/>
                    <a:pt x="49530" y="8097431"/>
                  </a:cubicBezTo>
                  <a:cubicBezTo>
                    <a:pt x="46990" y="7932331"/>
                    <a:pt x="45720" y="7749451"/>
                    <a:pt x="45720" y="7537305"/>
                  </a:cubicBezTo>
                  <a:cubicBezTo>
                    <a:pt x="46990" y="7473065"/>
                    <a:pt x="48260" y="7406878"/>
                    <a:pt x="45720" y="7338744"/>
                  </a:cubicBezTo>
                  <a:lnTo>
                    <a:pt x="45720" y="7295917"/>
                  </a:lnTo>
                  <a:lnTo>
                    <a:pt x="48260" y="7286183"/>
                  </a:lnTo>
                  <a:lnTo>
                    <a:pt x="49530" y="7181063"/>
                  </a:lnTo>
                  <a:cubicBezTo>
                    <a:pt x="50800" y="7183009"/>
                    <a:pt x="53340" y="7183009"/>
                    <a:pt x="54610" y="7190796"/>
                  </a:cubicBezTo>
                  <a:lnTo>
                    <a:pt x="54610" y="7212210"/>
                  </a:lnTo>
                  <a:lnTo>
                    <a:pt x="54610" y="7192743"/>
                  </a:lnTo>
                  <a:cubicBezTo>
                    <a:pt x="55880" y="7198582"/>
                    <a:pt x="57150" y="7206369"/>
                    <a:pt x="57150" y="7218049"/>
                  </a:cubicBezTo>
                  <a:lnTo>
                    <a:pt x="57150" y="6669085"/>
                  </a:lnTo>
                  <a:cubicBezTo>
                    <a:pt x="58420" y="6672979"/>
                    <a:pt x="59690" y="6676872"/>
                    <a:pt x="58420" y="6690499"/>
                  </a:cubicBezTo>
                  <a:cubicBezTo>
                    <a:pt x="69850" y="6550338"/>
                    <a:pt x="57150" y="6491938"/>
                    <a:pt x="57150" y="6402390"/>
                  </a:cubicBezTo>
                  <a:lnTo>
                    <a:pt x="57150" y="6384870"/>
                  </a:lnTo>
                  <a:cubicBezTo>
                    <a:pt x="57150" y="6353723"/>
                    <a:pt x="59690" y="6320629"/>
                    <a:pt x="63500" y="6277803"/>
                  </a:cubicBezTo>
                  <a:cubicBezTo>
                    <a:pt x="50800" y="6252496"/>
                    <a:pt x="64770" y="5991640"/>
                    <a:pt x="54610" y="5870946"/>
                  </a:cubicBezTo>
                  <a:lnTo>
                    <a:pt x="54610" y="5828119"/>
                  </a:lnTo>
                  <a:cubicBezTo>
                    <a:pt x="57150" y="5820333"/>
                    <a:pt x="58420" y="5816439"/>
                    <a:pt x="59690" y="5822279"/>
                  </a:cubicBezTo>
                  <a:cubicBezTo>
                    <a:pt x="62230" y="5495237"/>
                    <a:pt x="63500" y="5133154"/>
                    <a:pt x="66040" y="4854779"/>
                  </a:cubicBezTo>
                  <a:cubicBezTo>
                    <a:pt x="53340" y="4617283"/>
                    <a:pt x="71120" y="4280508"/>
                    <a:pt x="54610" y="4078053"/>
                  </a:cubicBezTo>
                  <a:cubicBezTo>
                    <a:pt x="58420" y="3908692"/>
                    <a:pt x="64770" y="3636157"/>
                    <a:pt x="58420" y="3400608"/>
                  </a:cubicBezTo>
                  <a:lnTo>
                    <a:pt x="60960" y="3423968"/>
                  </a:lnTo>
                  <a:cubicBezTo>
                    <a:pt x="59690" y="3157273"/>
                    <a:pt x="59690" y="2826337"/>
                    <a:pt x="48260" y="2643349"/>
                  </a:cubicBezTo>
                  <a:cubicBezTo>
                    <a:pt x="64770" y="2565482"/>
                    <a:pt x="60960" y="2450628"/>
                    <a:pt x="66040" y="2335774"/>
                  </a:cubicBezTo>
                  <a:cubicBezTo>
                    <a:pt x="58420" y="2158626"/>
                    <a:pt x="60960" y="1800436"/>
                    <a:pt x="53340" y="1529848"/>
                  </a:cubicBezTo>
                  <a:cubicBezTo>
                    <a:pt x="60960" y="1488967"/>
                    <a:pt x="50800" y="1305979"/>
                    <a:pt x="60960" y="1292353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110798" y="58420"/>
                    <a:pt x="1501402" y="72390"/>
                    <a:pt x="1938877" y="63500"/>
                  </a:cubicBezTo>
                  <a:lnTo>
                    <a:pt x="1964918" y="66040"/>
                  </a:lnTo>
                  <a:lnTo>
                    <a:pt x="2240944" y="62230"/>
                  </a:lnTo>
                  <a:cubicBezTo>
                    <a:pt x="2235736" y="64770"/>
                    <a:pt x="2225320" y="69850"/>
                    <a:pt x="2141991" y="69850"/>
                  </a:cubicBezTo>
                  <a:cubicBezTo>
                    <a:pt x="5506389" y="73660"/>
                    <a:pt x="8974948" y="55880"/>
                    <a:pt x="12427882" y="58420"/>
                  </a:cubicBezTo>
                  <a:lnTo>
                    <a:pt x="12297681" y="62230"/>
                  </a:lnTo>
                  <a:lnTo>
                    <a:pt x="12969519" y="55880"/>
                  </a:lnTo>
                  <a:cubicBezTo>
                    <a:pt x="12964312" y="57150"/>
                    <a:pt x="12933063" y="58420"/>
                    <a:pt x="12901815" y="59690"/>
                  </a:cubicBezTo>
                  <a:cubicBezTo>
                    <a:pt x="13761143" y="66040"/>
                    <a:pt x="14651719" y="55880"/>
                    <a:pt x="15485006" y="57150"/>
                  </a:cubicBezTo>
                  <a:cubicBezTo>
                    <a:pt x="15479797" y="58420"/>
                    <a:pt x="15354805" y="62230"/>
                    <a:pt x="15469381" y="64770"/>
                  </a:cubicBezTo>
                  <a:cubicBezTo>
                    <a:pt x="16089140" y="54610"/>
                    <a:pt x="16464117" y="77470"/>
                    <a:pt x="16771393" y="57150"/>
                  </a:cubicBezTo>
                  <a:cubicBezTo>
                    <a:pt x="16802641" y="58420"/>
                    <a:pt x="16818266" y="62230"/>
                    <a:pt x="16755769" y="64770"/>
                  </a:cubicBezTo>
                  <a:cubicBezTo>
                    <a:pt x="18479633" y="58420"/>
                    <a:pt x="19024327" y="58420"/>
                    <a:pt x="19447236" y="62230"/>
                  </a:cubicBezTo>
                  <a:cubicBezTo>
                    <a:pt x="19495497" y="59690"/>
                    <a:pt x="19546297" y="58420"/>
                    <a:pt x="19597097" y="55880"/>
                  </a:cubicBezTo>
                  <a:lnTo>
                    <a:pt x="19597097" y="20320"/>
                  </a:lnTo>
                  <a:cubicBezTo>
                    <a:pt x="19318966" y="19050"/>
                    <a:pt x="19039566" y="19050"/>
                    <a:pt x="18760166" y="17780"/>
                  </a:cubicBezTo>
                  <a:cubicBezTo>
                    <a:pt x="15511047" y="12700"/>
                    <a:pt x="12313306" y="0"/>
                    <a:pt x="8756210" y="24130"/>
                  </a:cubicBezTo>
                  <a:cubicBezTo>
                    <a:pt x="8761418" y="22860"/>
                    <a:pt x="8730170" y="21590"/>
                    <a:pt x="8823915" y="20320"/>
                  </a:cubicBezTo>
                  <a:cubicBezTo>
                    <a:pt x="7797930" y="24130"/>
                    <a:pt x="6865689" y="17780"/>
                    <a:pt x="5896993" y="21590"/>
                  </a:cubicBezTo>
                  <a:lnTo>
                    <a:pt x="5902201" y="20320"/>
                  </a:lnTo>
                  <a:cubicBezTo>
                    <a:pt x="3516916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601875"/>
                    <a:pt x="20320" y="2306573"/>
                  </a:cubicBezTo>
                  <a:cubicBezTo>
                    <a:pt x="26670" y="3176740"/>
                    <a:pt x="8890" y="4019652"/>
                    <a:pt x="13970" y="4887873"/>
                  </a:cubicBezTo>
                  <a:cubicBezTo>
                    <a:pt x="7620" y="5551690"/>
                    <a:pt x="21590" y="6240816"/>
                    <a:pt x="25400" y="6924101"/>
                  </a:cubicBezTo>
                  <a:cubicBezTo>
                    <a:pt x="20320" y="7179115"/>
                    <a:pt x="13970" y="7441918"/>
                    <a:pt x="15240" y="7675791"/>
                  </a:cubicBezTo>
                  <a:lnTo>
                    <a:pt x="19050" y="7663091"/>
                  </a:lnTo>
                  <a:cubicBezTo>
                    <a:pt x="13970" y="7712622"/>
                    <a:pt x="15240" y="7767231"/>
                    <a:pt x="19050" y="7819301"/>
                  </a:cubicBezTo>
                  <a:cubicBezTo>
                    <a:pt x="17780" y="7880262"/>
                    <a:pt x="17780" y="7942491"/>
                    <a:pt x="19050" y="8004722"/>
                  </a:cubicBezTo>
                  <a:cubicBezTo>
                    <a:pt x="19050" y="8005991"/>
                    <a:pt x="19050" y="8008531"/>
                    <a:pt x="17780" y="8009801"/>
                  </a:cubicBezTo>
                  <a:lnTo>
                    <a:pt x="16510" y="7997101"/>
                  </a:lnTo>
                  <a:cubicBezTo>
                    <a:pt x="12700" y="8021231"/>
                    <a:pt x="15240" y="8049172"/>
                    <a:pt x="19050" y="8077112"/>
                  </a:cubicBezTo>
                  <a:cubicBezTo>
                    <a:pt x="19050" y="8101241"/>
                    <a:pt x="20320" y="8124102"/>
                    <a:pt x="20320" y="8148231"/>
                  </a:cubicBezTo>
                  <a:lnTo>
                    <a:pt x="24130" y="8343812"/>
                  </a:lnTo>
                  <a:cubicBezTo>
                    <a:pt x="21590" y="8393341"/>
                    <a:pt x="34290" y="8516531"/>
                    <a:pt x="15240" y="8520341"/>
                  </a:cubicBezTo>
                  <a:cubicBezTo>
                    <a:pt x="15240" y="8477162"/>
                    <a:pt x="6350" y="8587651"/>
                    <a:pt x="1270" y="8491131"/>
                  </a:cubicBezTo>
                  <a:cubicBezTo>
                    <a:pt x="0" y="8502562"/>
                    <a:pt x="0" y="8530501"/>
                    <a:pt x="0" y="8559712"/>
                  </a:cubicBezTo>
                  <a:cubicBezTo>
                    <a:pt x="0" y="8568601"/>
                    <a:pt x="1270" y="8577491"/>
                    <a:pt x="1270" y="8585112"/>
                  </a:cubicBezTo>
                  <a:cubicBezTo>
                    <a:pt x="2540" y="8602891"/>
                    <a:pt x="5080" y="8615591"/>
                    <a:pt x="7620" y="8611781"/>
                  </a:cubicBezTo>
                  <a:cubicBezTo>
                    <a:pt x="17780" y="8621941"/>
                    <a:pt x="25400" y="8666391"/>
                    <a:pt x="33020" y="8605431"/>
                  </a:cubicBezTo>
                  <a:lnTo>
                    <a:pt x="60960" y="8605431"/>
                  </a:lnTo>
                  <a:cubicBezTo>
                    <a:pt x="91440" y="8605431"/>
                    <a:pt x="121920" y="8605431"/>
                    <a:pt x="152400" y="8606701"/>
                  </a:cubicBezTo>
                  <a:cubicBezTo>
                    <a:pt x="194310" y="8607972"/>
                    <a:pt x="234950" y="8609241"/>
                    <a:pt x="273050" y="8610512"/>
                  </a:cubicBezTo>
                  <a:cubicBezTo>
                    <a:pt x="991870" y="8637181"/>
                    <a:pt x="3735654" y="8620672"/>
                    <a:pt x="6683408" y="8604162"/>
                  </a:cubicBezTo>
                  <a:cubicBezTo>
                    <a:pt x="9183270" y="8613051"/>
                    <a:pt x="11683132" y="8592731"/>
                    <a:pt x="14115290" y="8605431"/>
                  </a:cubicBezTo>
                  <a:cubicBezTo>
                    <a:pt x="12771613" y="8607972"/>
                    <a:pt x="11443562" y="8613051"/>
                    <a:pt x="10058222" y="8616862"/>
                  </a:cubicBezTo>
                  <a:cubicBezTo>
                    <a:pt x="10089470" y="8615591"/>
                    <a:pt x="10105094" y="8614322"/>
                    <a:pt x="10136343" y="8613051"/>
                  </a:cubicBezTo>
                  <a:cubicBezTo>
                    <a:pt x="10032182" y="8615591"/>
                    <a:pt x="9917604" y="8619401"/>
                    <a:pt x="9797819" y="8618131"/>
                  </a:cubicBezTo>
                  <a:cubicBezTo>
                    <a:pt x="9766571" y="8616862"/>
                    <a:pt x="9829067" y="8615591"/>
                    <a:pt x="9870732" y="8614322"/>
                  </a:cubicBezTo>
                  <a:cubicBezTo>
                    <a:pt x="9412424" y="8604162"/>
                    <a:pt x="8532264" y="8620672"/>
                    <a:pt x="8245822" y="8613051"/>
                  </a:cubicBezTo>
                  <a:cubicBezTo>
                    <a:pt x="8115621" y="8614322"/>
                    <a:pt x="8058332" y="8618131"/>
                    <a:pt x="8131245" y="8621941"/>
                  </a:cubicBezTo>
                  <a:cubicBezTo>
                    <a:pt x="6443837" y="8624481"/>
                    <a:pt x="4636646" y="8627022"/>
                    <a:pt x="2912782" y="8634641"/>
                  </a:cubicBezTo>
                  <a:cubicBezTo>
                    <a:pt x="2829454" y="8633372"/>
                    <a:pt x="2813829" y="8630831"/>
                    <a:pt x="2839870" y="8627022"/>
                  </a:cubicBezTo>
                  <a:cubicBezTo>
                    <a:pt x="1371201" y="8643531"/>
                    <a:pt x="735330" y="8637181"/>
                    <a:pt x="368300" y="8634641"/>
                  </a:cubicBezTo>
                  <a:cubicBezTo>
                    <a:pt x="354330" y="8638451"/>
                    <a:pt x="405130" y="8639722"/>
                    <a:pt x="369570" y="8643531"/>
                  </a:cubicBezTo>
                  <a:cubicBezTo>
                    <a:pt x="487680" y="8648612"/>
                    <a:pt x="585470" y="8633372"/>
                    <a:pt x="692150" y="8640991"/>
                  </a:cubicBezTo>
                  <a:lnTo>
                    <a:pt x="678180" y="8644801"/>
                  </a:lnTo>
                  <a:cubicBezTo>
                    <a:pt x="755650" y="8647341"/>
                    <a:pt x="693420" y="8634641"/>
                    <a:pt x="774700" y="8639722"/>
                  </a:cubicBezTo>
                  <a:cubicBezTo>
                    <a:pt x="806450" y="8643531"/>
                    <a:pt x="767080" y="8644801"/>
                    <a:pt x="781050" y="8646072"/>
                  </a:cubicBezTo>
                  <a:cubicBezTo>
                    <a:pt x="946150" y="8644801"/>
                    <a:pt x="1402449" y="8648612"/>
                    <a:pt x="2043039" y="8638451"/>
                  </a:cubicBezTo>
                  <a:cubicBezTo>
                    <a:pt x="2199280" y="8647341"/>
                    <a:pt x="2772165" y="8638451"/>
                    <a:pt x="3022152" y="8647341"/>
                  </a:cubicBezTo>
                  <a:cubicBezTo>
                    <a:pt x="3199225" y="8643531"/>
                    <a:pt x="3371090" y="8644801"/>
                    <a:pt x="3438795" y="8638451"/>
                  </a:cubicBezTo>
                  <a:cubicBezTo>
                    <a:pt x="5813664" y="8643531"/>
                    <a:pt x="8240613" y="8634641"/>
                    <a:pt x="10672771" y="8634641"/>
                  </a:cubicBezTo>
                  <a:cubicBezTo>
                    <a:pt x="11813334" y="8616862"/>
                    <a:pt x="13172634" y="8638451"/>
                    <a:pt x="14526725" y="8632101"/>
                  </a:cubicBezTo>
                  <a:cubicBezTo>
                    <a:pt x="14537140" y="8632101"/>
                    <a:pt x="14531934" y="8633372"/>
                    <a:pt x="14526725" y="8633372"/>
                  </a:cubicBezTo>
                  <a:cubicBezTo>
                    <a:pt x="14969410" y="8629562"/>
                    <a:pt x="15609999" y="8627022"/>
                    <a:pt x="16136012" y="8629562"/>
                  </a:cubicBezTo>
                  <a:lnTo>
                    <a:pt x="16583904" y="8621941"/>
                  </a:lnTo>
                  <a:cubicBezTo>
                    <a:pt x="17589056" y="8627022"/>
                    <a:pt x="18604625" y="8629562"/>
                    <a:pt x="18871927" y="8629562"/>
                  </a:cubicBezTo>
                  <a:lnTo>
                    <a:pt x="19510736" y="8629562"/>
                  </a:lnTo>
                  <a:cubicBezTo>
                    <a:pt x="19506927" y="8630831"/>
                    <a:pt x="19495497" y="8632101"/>
                    <a:pt x="19471366" y="8633372"/>
                  </a:cubicBezTo>
                  <a:cubicBezTo>
                    <a:pt x="19490416" y="8634641"/>
                    <a:pt x="19562806" y="8634641"/>
                    <a:pt x="19598366" y="8630831"/>
                  </a:cubicBezTo>
                  <a:cubicBezTo>
                    <a:pt x="19603447" y="8630831"/>
                    <a:pt x="19608527" y="8629562"/>
                    <a:pt x="19612336" y="8629562"/>
                  </a:cubicBezTo>
                  <a:lnTo>
                    <a:pt x="19637736" y="8629562"/>
                  </a:lnTo>
                  <a:lnTo>
                    <a:pt x="19637736" y="8614322"/>
                  </a:lnTo>
                  <a:cubicBezTo>
                    <a:pt x="19645356" y="8610512"/>
                    <a:pt x="19631386" y="8611781"/>
                    <a:pt x="19637736" y="8604162"/>
                  </a:cubicBezTo>
                  <a:lnTo>
                    <a:pt x="19637736" y="8298091"/>
                  </a:lnTo>
                  <a:cubicBezTo>
                    <a:pt x="19642816" y="8317141"/>
                    <a:pt x="19635197" y="8380641"/>
                    <a:pt x="19644086" y="8371751"/>
                  </a:cubicBezTo>
                  <a:cubicBezTo>
                    <a:pt x="19647897" y="8327301"/>
                    <a:pt x="19641547" y="8308251"/>
                    <a:pt x="19637736" y="8298091"/>
                  </a:cubicBezTo>
                  <a:cubicBezTo>
                    <a:pt x="19637736" y="8116481"/>
                    <a:pt x="19639006" y="7933601"/>
                    <a:pt x="19639006" y="7751991"/>
                  </a:cubicBezTo>
                  <a:cubicBezTo>
                    <a:pt x="19640277" y="7636422"/>
                    <a:pt x="19640277" y="7469171"/>
                    <a:pt x="19641547" y="7295917"/>
                  </a:cubicBezTo>
                  <a:cubicBezTo>
                    <a:pt x="19647897" y="7691031"/>
                    <a:pt x="19642816" y="7979322"/>
                    <a:pt x="19641547" y="8262531"/>
                  </a:cubicBezTo>
                  <a:cubicBezTo>
                    <a:pt x="19645356" y="8276501"/>
                    <a:pt x="19646627" y="8225701"/>
                    <a:pt x="19650436" y="8261262"/>
                  </a:cubicBezTo>
                  <a:cubicBezTo>
                    <a:pt x="19655516" y="8143151"/>
                    <a:pt x="19640277" y="8045362"/>
                    <a:pt x="19647897" y="7938681"/>
                  </a:cubicBezTo>
                  <a:lnTo>
                    <a:pt x="19651706" y="7952651"/>
                  </a:lnTo>
                  <a:cubicBezTo>
                    <a:pt x="19654247" y="7875181"/>
                    <a:pt x="19641547" y="7937412"/>
                    <a:pt x="19646627" y="7856131"/>
                  </a:cubicBezTo>
                  <a:cubicBezTo>
                    <a:pt x="19651706" y="7826922"/>
                    <a:pt x="19652977" y="7867562"/>
                    <a:pt x="19654247" y="7852322"/>
                  </a:cubicBezTo>
                  <a:close/>
                  <a:moveTo>
                    <a:pt x="19181806" y="8602891"/>
                  </a:moveTo>
                  <a:lnTo>
                    <a:pt x="19209747" y="8602891"/>
                  </a:lnTo>
                  <a:cubicBezTo>
                    <a:pt x="19203397" y="8601622"/>
                    <a:pt x="19194506" y="8601622"/>
                    <a:pt x="19181806" y="8602891"/>
                  </a:cubicBezTo>
                  <a:close/>
                </a:path>
              </a:pathLst>
            </a:custGeom>
            <a:solidFill>
              <a:srgbClr val="2F4972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70673"/>
            <a:ext cx="9262230" cy="1577355"/>
          </a:xfrm>
          <a:prstGeom prst="rect">
            <a:avLst/>
          </a:prstGeom>
        </p:spPr>
        <p:txBody>
          <a:bodyPr lIns="0" tIns="0" rIns="0" bIns="457200" rtlCol="0" anchor="t">
            <a:spAutoFit/>
          </a:bodyPr>
          <a:lstStyle/>
          <a:p>
            <a:pPr>
              <a:lnSpc>
                <a:spcPts val="11590"/>
              </a:lnSpc>
            </a:pPr>
            <a:r>
              <a:rPr lang="en-US" sz="8279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Needs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448182"/>
            <a:ext cx="8435600" cy="57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1"/>
              </a:lnSpc>
            </a:pPr>
            <a:r>
              <a:rPr lang="en-US" sz="3479" dirty="0">
                <a:solidFill>
                  <a:srgbClr val="1B966E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Instructional Problems and Learner Needs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0D3EA0-E7F2-8EF5-D450-6AAB36920705}"/>
              </a:ext>
            </a:extLst>
          </p:cNvPr>
          <p:cNvGrpSpPr/>
          <p:nvPr/>
        </p:nvGrpSpPr>
        <p:grpSpPr>
          <a:xfrm>
            <a:off x="2195577" y="3348051"/>
            <a:ext cx="8063822" cy="4829687"/>
            <a:chOff x="2195577" y="3348051"/>
            <a:chExt cx="8063822" cy="4829687"/>
          </a:xfrm>
        </p:grpSpPr>
        <p:sp>
          <p:nvSpPr>
            <p:cNvPr id="7" name="TextBox 7"/>
            <p:cNvSpPr txBox="1"/>
            <p:nvPr/>
          </p:nvSpPr>
          <p:spPr>
            <a:xfrm>
              <a:off x="2227108" y="3348051"/>
              <a:ext cx="7237192" cy="21662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50"/>
                </a:lnSpc>
              </a:pPr>
              <a:r>
                <a:rPr lang="en-US" sz="3600" b="1" dirty="0">
                  <a:solidFill>
                    <a:schemeClr val="tx2"/>
                  </a:solidFill>
                  <a:latin typeface="Antic"/>
                  <a:ea typeface="Antic"/>
                  <a:cs typeface="Antic"/>
                  <a:sym typeface="Antic"/>
                </a:rPr>
                <a:t>Instructional Problems:</a:t>
              </a:r>
            </a:p>
            <a:p>
              <a:pPr>
                <a:lnSpc>
                  <a:spcPts val="4250"/>
                </a:lnSpc>
              </a:pPr>
              <a:r>
                <a:rPr lang="en-US" sz="3036" dirty="0">
                  <a:solidFill>
                    <a:srgbClr val="000000"/>
                  </a:solidFill>
                  <a:latin typeface="Antic"/>
                  <a:ea typeface="Antic"/>
                  <a:cs typeface="Antic"/>
                  <a:sym typeface="Antic"/>
                </a:rPr>
                <a:t>Lack of foundational knowledge</a:t>
              </a:r>
            </a:p>
            <a:p>
              <a:pPr>
                <a:lnSpc>
                  <a:spcPts val="4250"/>
                </a:lnSpc>
              </a:pPr>
              <a:r>
                <a:rPr lang="en-US" sz="3036" dirty="0">
                  <a:solidFill>
                    <a:srgbClr val="000000"/>
                  </a:solidFill>
                  <a:latin typeface="Antic"/>
                  <a:ea typeface="Antic"/>
                  <a:cs typeface="Antic"/>
                  <a:sym typeface="Antic"/>
                </a:rPr>
                <a:t>Insufficient data interpretation skills</a:t>
              </a:r>
            </a:p>
            <a:p>
              <a:pPr>
                <a:lnSpc>
                  <a:spcPts val="4250"/>
                </a:lnSpc>
              </a:pPr>
              <a:r>
                <a:rPr lang="en-US" sz="3036" dirty="0">
                  <a:solidFill>
                    <a:srgbClr val="000000"/>
                  </a:solidFill>
                  <a:latin typeface="Antic"/>
                  <a:ea typeface="Antic"/>
                  <a:cs typeface="Antic"/>
                  <a:sym typeface="Antic"/>
                </a:rPr>
                <a:t>Disconnection from real-world contexts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95577" y="6011439"/>
              <a:ext cx="8063822" cy="2166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50"/>
                </a:lnSpc>
              </a:pPr>
              <a:r>
                <a:rPr lang="en-US" sz="3600" b="1" dirty="0">
                  <a:solidFill>
                    <a:schemeClr val="tx2"/>
                  </a:solidFill>
                  <a:latin typeface="Antic"/>
                  <a:ea typeface="Antic"/>
                  <a:sym typeface="Antic"/>
                </a:rPr>
                <a:t>Learner Needs:</a:t>
              </a:r>
            </a:p>
            <a:p>
              <a:pPr>
                <a:lnSpc>
                  <a:spcPts val="4250"/>
                </a:lnSpc>
              </a:pPr>
              <a:r>
                <a:rPr lang="en-US" sz="3036" dirty="0">
                  <a:solidFill>
                    <a:srgbClr val="000000"/>
                  </a:solidFill>
                  <a:latin typeface="Antic"/>
                  <a:ea typeface="Antic"/>
                  <a:cs typeface="Antic"/>
                  <a:sym typeface="Antic"/>
                </a:rPr>
                <a:t>Cognitive: Understanding resistance mechanisms</a:t>
              </a:r>
            </a:p>
            <a:p>
              <a:pPr>
                <a:lnSpc>
                  <a:spcPts val="4250"/>
                </a:lnSpc>
              </a:pPr>
              <a:r>
                <a:rPr lang="en-US" sz="3036" dirty="0">
                  <a:solidFill>
                    <a:srgbClr val="000000"/>
                  </a:solidFill>
                  <a:latin typeface="Antic"/>
                  <a:ea typeface="Antic"/>
                  <a:cs typeface="Antic"/>
                  <a:sym typeface="Antic"/>
                </a:rPr>
                <a:t>Affective: Motivation through relevance</a:t>
              </a:r>
            </a:p>
            <a:p>
              <a:pPr>
                <a:lnSpc>
                  <a:spcPts val="4250"/>
                </a:lnSpc>
              </a:pPr>
              <a:r>
                <a:rPr lang="en-US" sz="3036" dirty="0">
                  <a:solidFill>
                    <a:srgbClr val="000000"/>
                  </a:solidFill>
                  <a:latin typeface="Antic"/>
                  <a:ea typeface="Antic"/>
                  <a:cs typeface="Antic"/>
                  <a:sym typeface="Antic"/>
                </a:rPr>
                <a:t>Technical: Access to digital tools</a:t>
              </a:r>
            </a:p>
          </p:txBody>
        </p:sp>
      </p:grpSp>
      <p:sp>
        <p:nvSpPr>
          <p:cNvPr id="12" name="Freeform 4">
            <a:extLst>
              <a:ext uri="{FF2B5EF4-FFF2-40B4-BE49-F238E27FC236}">
                <a16:creationId xmlns:a16="http://schemas.microsoft.com/office/drawing/2014/main" id="{D7470E13-060B-BB95-6A77-FBECDA013EC9}"/>
              </a:ext>
            </a:extLst>
          </p:cNvPr>
          <p:cNvSpPr>
            <a:spLocks noChangeAspect="1"/>
          </p:cNvSpPr>
          <p:nvPr/>
        </p:nvSpPr>
        <p:spPr>
          <a:xfrm rot="566338" flipH="1">
            <a:off x="11033934" y="3129385"/>
            <a:ext cx="4725586" cy="4769929"/>
          </a:xfrm>
          <a:custGeom>
            <a:avLst/>
            <a:gdLst/>
            <a:ahLst/>
            <a:cxnLst/>
            <a:rect l="l" t="t" r="r" b="b"/>
            <a:pathLst>
              <a:path w="1624214" h="1639455">
                <a:moveTo>
                  <a:pt x="1624214" y="0"/>
                </a:moveTo>
                <a:lnTo>
                  <a:pt x="0" y="0"/>
                </a:lnTo>
                <a:lnTo>
                  <a:pt x="0" y="1639455"/>
                </a:lnTo>
                <a:lnTo>
                  <a:pt x="1624214" y="1639455"/>
                </a:lnTo>
                <a:lnTo>
                  <a:pt x="16242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00" dirty="0"/>
          </a:p>
        </p:txBody>
      </p:sp>
      <p:pic>
        <p:nvPicPr>
          <p:cNvPr id="33" name="Audio 32">
            <a:extLst>
              <a:ext uri="{FF2B5EF4-FFF2-40B4-BE49-F238E27FC236}">
                <a16:creationId xmlns:a16="http://schemas.microsoft.com/office/drawing/2014/main" id="{8216E32B-2A16-DC4C-3020-46AA742776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259"/>
    </mc:Choice>
    <mc:Fallback xmlns="">
      <p:transition spd="slow" advTm="313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A5260724-6ABA-1ED7-70DF-CB57CC21BA1B}"/>
              </a:ext>
            </a:extLst>
          </p:cNvPr>
          <p:cNvSpPr/>
          <p:nvPr/>
        </p:nvSpPr>
        <p:spPr>
          <a:xfrm>
            <a:off x="0" y="2476500"/>
            <a:ext cx="18288000" cy="781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7114FB8E-D079-EBD2-64FD-83F86EAEF687}"/>
              </a:ext>
            </a:extLst>
          </p:cNvPr>
          <p:cNvSpPr/>
          <p:nvPr/>
        </p:nvSpPr>
        <p:spPr>
          <a:xfrm>
            <a:off x="1729190" y="7833488"/>
            <a:ext cx="7184731" cy="1596133"/>
          </a:xfrm>
          <a:custGeom>
            <a:avLst/>
            <a:gdLst/>
            <a:ahLst/>
            <a:cxnLst/>
            <a:rect l="l" t="t" r="r" b="b"/>
            <a:pathLst>
              <a:path w="1647567" h="582274">
                <a:moveTo>
                  <a:pt x="0" y="0"/>
                </a:moveTo>
                <a:lnTo>
                  <a:pt x="1647567" y="0"/>
                </a:lnTo>
                <a:lnTo>
                  <a:pt x="1647567" y="582274"/>
                </a:lnTo>
                <a:lnTo>
                  <a:pt x="0" y="582274"/>
                </a:lnTo>
                <a:close/>
              </a:path>
            </a:pathLst>
          </a:custGeom>
          <a:solidFill>
            <a:srgbClr val="F3D66E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5" name="Freeform 7">
            <a:extLst>
              <a:ext uri="{FF2B5EF4-FFF2-40B4-BE49-F238E27FC236}">
                <a16:creationId xmlns:a16="http://schemas.microsoft.com/office/drawing/2014/main" id="{B7889839-4A05-56FD-4334-32B1D625DF3D}"/>
              </a:ext>
            </a:extLst>
          </p:cNvPr>
          <p:cNvSpPr/>
          <p:nvPr/>
        </p:nvSpPr>
        <p:spPr>
          <a:xfrm>
            <a:off x="1729190" y="5675813"/>
            <a:ext cx="7184732" cy="1596133"/>
          </a:xfrm>
          <a:custGeom>
            <a:avLst/>
            <a:gdLst/>
            <a:ahLst/>
            <a:cxnLst/>
            <a:rect l="l" t="t" r="r" b="b"/>
            <a:pathLst>
              <a:path w="1647567" h="582274">
                <a:moveTo>
                  <a:pt x="0" y="0"/>
                </a:moveTo>
                <a:lnTo>
                  <a:pt x="1647567" y="0"/>
                </a:lnTo>
                <a:lnTo>
                  <a:pt x="1647567" y="582274"/>
                </a:lnTo>
                <a:lnTo>
                  <a:pt x="0" y="582274"/>
                </a:lnTo>
                <a:close/>
              </a:path>
            </a:pathLst>
          </a:custGeom>
          <a:solidFill>
            <a:srgbClr val="F3D66E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C5CDAE07-936A-7936-BC94-699B81E31146}"/>
              </a:ext>
            </a:extLst>
          </p:cNvPr>
          <p:cNvSpPr/>
          <p:nvPr/>
        </p:nvSpPr>
        <p:spPr>
          <a:xfrm>
            <a:off x="9341112" y="3541126"/>
            <a:ext cx="7184733" cy="1596133"/>
          </a:xfrm>
          <a:custGeom>
            <a:avLst/>
            <a:gdLst/>
            <a:ahLst/>
            <a:cxnLst/>
            <a:rect l="l" t="t" r="r" b="b"/>
            <a:pathLst>
              <a:path w="1647567" h="582274">
                <a:moveTo>
                  <a:pt x="0" y="0"/>
                </a:moveTo>
                <a:lnTo>
                  <a:pt x="1647567" y="0"/>
                </a:lnTo>
                <a:lnTo>
                  <a:pt x="1647567" y="582274"/>
                </a:lnTo>
                <a:lnTo>
                  <a:pt x="0" y="582274"/>
                </a:lnTo>
                <a:close/>
              </a:path>
            </a:pathLst>
          </a:custGeom>
          <a:solidFill>
            <a:srgbClr val="F3D66E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EF6A36C3-2765-E414-DA1F-CAF0110B04D3}"/>
              </a:ext>
            </a:extLst>
          </p:cNvPr>
          <p:cNvSpPr/>
          <p:nvPr/>
        </p:nvSpPr>
        <p:spPr>
          <a:xfrm>
            <a:off x="9339441" y="5678190"/>
            <a:ext cx="7184733" cy="1596133"/>
          </a:xfrm>
          <a:custGeom>
            <a:avLst/>
            <a:gdLst/>
            <a:ahLst/>
            <a:cxnLst/>
            <a:rect l="l" t="t" r="r" b="b"/>
            <a:pathLst>
              <a:path w="1647567" h="582274">
                <a:moveTo>
                  <a:pt x="0" y="0"/>
                </a:moveTo>
                <a:lnTo>
                  <a:pt x="1647567" y="0"/>
                </a:lnTo>
                <a:lnTo>
                  <a:pt x="1647567" y="582274"/>
                </a:lnTo>
                <a:lnTo>
                  <a:pt x="0" y="582274"/>
                </a:lnTo>
                <a:close/>
              </a:path>
            </a:pathLst>
          </a:custGeom>
          <a:solidFill>
            <a:srgbClr val="F3D66E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435DB87E-E109-8F72-92BB-EAED1A67E23F}"/>
              </a:ext>
            </a:extLst>
          </p:cNvPr>
          <p:cNvSpPr/>
          <p:nvPr/>
        </p:nvSpPr>
        <p:spPr>
          <a:xfrm>
            <a:off x="9339440" y="7835847"/>
            <a:ext cx="7184733" cy="1596133"/>
          </a:xfrm>
          <a:custGeom>
            <a:avLst/>
            <a:gdLst/>
            <a:ahLst/>
            <a:cxnLst/>
            <a:rect l="l" t="t" r="r" b="b"/>
            <a:pathLst>
              <a:path w="1647567" h="582274">
                <a:moveTo>
                  <a:pt x="0" y="0"/>
                </a:moveTo>
                <a:lnTo>
                  <a:pt x="1647567" y="0"/>
                </a:lnTo>
                <a:lnTo>
                  <a:pt x="1647567" y="582274"/>
                </a:lnTo>
                <a:lnTo>
                  <a:pt x="0" y="582274"/>
                </a:lnTo>
                <a:close/>
              </a:path>
            </a:pathLst>
          </a:custGeom>
          <a:solidFill>
            <a:srgbClr val="F3D66E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1028700" y="1028700"/>
            <a:ext cx="2036846" cy="863868"/>
            <a:chOff x="0" y="0"/>
            <a:chExt cx="2527300" cy="10718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2F497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-10800000">
            <a:off x="15222454" y="1028700"/>
            <a:ext cx="2036846" cy="863868"/>
            <a:chOff x="0" y="0"/>
            <a:chExt cx="2527300" cy="10718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2F4972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467977" y="693225"/>
            <a:ext cx="7588512" cy="1577355"/>
          </a:xfrm>
          <a:prstGeom prst="rect">
            <a:avLst/>
          </a:prstGeom>
        </p:spPr>
        <p:txBody>
          <a:bodyPr lIns="0" tIns="0" rIns="0" bIns="457200" rtlCol="0" anchor="t">
            <a:spAutoFit/>
          </a:bodyPr>
          <a:lstStyle/>
          <a:p>
            <a:pPr algn="ctr">
              <a:lnSpc>
                <a:spcPts val="11590"/>
              </a:lnSpc>
            </a:pPr>
            <a:r>
              <a:rPr lang="en-US" sz="8279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Task Analysis</a:t>
            </a: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B6AD4E5A-FF9C-4D5F-9ED5-AD0B0A73D85B}"/>
              </a:ext>
            </a:extLst>
          </p:cNvPr>
          <p:cNvSpPr txBox="1"/>
          <p:nvPr/>
        </p:nvSpPr>
        <p:spPr>
          <a:xfrm>
            <a:off x="2587419" y="1987245"/>
            <a:ext cx="13107907" cy="892552"/>
          </a:xfrm>
          <a:prstGeom prst="rect">
            <a:avLst/>
          </a:prstGeom>
        </p:spPr>
        <p:txBody>
          <a:bodyPr wrap="square" lIns="0" tIns="0" rIns="0" bIns="457200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Goal: </a:t>
            </a:r>
            <a:r>
              <a:rPr lang="en-US" sz="2400" dirty="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Enable learners to analyze resistance mechanisms, understand implications, propose strategies</a:t>
            </a:r>
            <a:endParaRPr lang="en-US" sz="3200" dirty="0">
              <a:solidFill>
                <a:srgbClr val="000000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09E5595-C452-5F0E-43ED-9070B0C2042A}"/>
              </a:ext>
            </a:extLst>
          </p:cNvPr>
          <p:cNvGrpSpPr/>
          <p:nvPr/>
        </p:nvGrpSpPr>
        <p:grpSpPr>
          <a:xfrm>
            <a:off x="1749972" y="3522647"/>
            <a:ext cx="15041543" cy="5256825"/>
            <a:chOff x="1731706" y="3370247"/>
            <a:chExt cx="15041543" cy="5256825"/>
          </a:xfrm>
        </p:grpSpPr>
        <p:grpSp>
          <p:nvGrpSpPr>
            <p:cNvPr id="6" name="Group 6"/>
            <p:cNvGrpSpPr/>
            <p:nvPr/>
          </p:nvGrpSpPr>
          <p:grpSpPr>
            <a:xfrm>
              <a:off x="1731706" y="3370247"/>
              <a:ext cx="7184732" cy="1596133"/>
              <a:chOff x="-616" y="46578"/>
              <a:chExt cx="1684150" cy="582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616" y="46578"/>
                <a:ext cx="1684150" cy="582274"/>
              </a:xfrm>
              <a:custGeom>
                <a:avLst/>
                <a:gdLst/>
                <a:ahLst/>
                <a:cxnLst/>
                <a:rect l="l" t="t" r="r" b="b"/>
                <a:pathLst>
                  <a:path w="1647567" h="582274">
                    <a:moveTo>
                      <a:pt x="0" y="0"/>
                    </a:moveTo>
                    <a:lnTo>
                      <a:pt x="1647567" y="0"/>
                    </a:lnTo>
                    <a:lnTo>
                      <a:pt x="1647567" y="582274"/>
                    </a:lnTo>
                    <a:lnTo>
                      <a:pt x="0" y="582274"/>
                    </a:lnTo>
                    <a:close/>
                  </a:path>
                </a:pathLst>
              </a:custGeom>
              <a:solidFill>
                <a:srgbClr val="F3D66E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073293" y="3646899"/>
              <a:ext cx="7028666" cy="5770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013"/>
                </a:lnSpc>
              </a:pPr>
              <a:r>
                <a:rPr lang="en-US" sz="2100" dirty="0">
                  <a:solidFill>
                    <a:srgbClr val="3E3F3E"/>
                  </a:solidFill>
                  <a:latin typeface="Sifonn"/>
                  <a:ea typeface="Sifonn"/>
                  <a:cs typeface="Sifonn"/>
                  <a:sym typeface="Sifonn"/>
                </a:rPr>
                <a:t>1. Understand basics of antibiotics and resistance</a:t>
              </a:r>
            </a:p>
          </p:txBody>
        </p:sp>
        <p:sp>
          <p:nvSpPr>
            <p:cNvPr id="34" name="TextBox 25">
              <a:extLst>
                <a:ext uri="{FF2B5EF4-FFF2-40B4-BE49-F238E27FC236}">
                  <a16:creationId xmlns:a16="http://schemas.microsoft.com/office/drawing/2014/main" id="{19BC95BD-FC31-4144-7DD1-C91CC7D90663}"/>
                </a:ext>
              </a:extLst>
            </p:cNvPr>
            <p:cNvSpPr txBox="1"/>
            <p:nvPr/>
          </p:nvSpPr>
          <p:spPr>
            <a:xfrm>
              <a:off x="9724864" y="3741574"/>
              <a:ext cx="7028666" cy="5770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013"/>
                </a:lnSpc>
              </a:pPr>
              <a:r>
                <a:rPr lang="en-US" sz="2200" dirty="0">
                  <a:solidFill>
                    <a:srgbClr val="3E3F3E"/>
                  </a:solidFill>
                  <a:latin typeface="Sifonn"/>
                  <a:ea typeface="Sifonn"/>
                  <a:cs typeface="Sifonn"/>
                  <a:sym typeface="Sifonn"/>
                </a:rPr>
                <a:t>4. Interpret data on resistant strains</a:t>
              </a:r>
            </a:p>
          </p:txBody>
        </p:sp>
        <p:sp>
          <p:nvSpPr>
            <p:cNvPr id="38" name="TextBox 25">
              <a:extLst>
                <a:ext uri="{FF2B5EF4-FFF2-40B4-BE49-F238E27FC236}">
                  <a16:creationId xmlns:a16="http://schemas.microsoft.com/office/drawing/2014/main" id="{B51642DB-E27F-1800-0870-C11224A7B0EC}"/>
                </a:ext>
              </a:extLst>
            </p:cNvPr>
            <p:cNvSpPr txBox="1"/>
            <p:nvPr/>
          </p:nvSpPr>
          <p:spPr>
            <a:xfrm>
              <a:off x="2094440" y="5893120"/>
              <a:ext cx="7028666" cy="5770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013"/>
                </a:lnSpc>
              </a:pPr>
              <a:r>
                <a:rPr lang="en-US" sz="2200" dirty="0">
                  <a:solidFill>
                    <a:srgbClr val="3E3F3E"/>
                  </a:solidFill>
                  <a:latin typeface="Sifonn"/>
                  <a:sym typeface="Sifonn"/>
                </a:rPr>
                <a:t>2. Identify mechanisms of resistance</a:t>
              </a:r>
              <a:endParaRPr lang="en-US" sz="2200" dirty="0">
                <a:latin typeface="Sifonn"/>
                <a:ea typeface="Sifonn"/>
                <a:cs typeface="Sifonn"/>
                <a:sym typeface="Sifonn"/>
              </a:endParaRPr>
            </a:p>
          </p:txBody>
        </p:sp>
        <p:sp>
          <p:nvSpPr>
            <p:cNvPr id="39" name="TextBox 25">
              <a:extLst>
                <a:ext uri="{FF2B5EF4-FFF2-40B4-BE49-F238E27FC236}">
                  <a16:creationId xmlns:a16="http://schemas.microsoft.com/office/drawing/2014/main" id="{53FCD248-8239-2B56-B8AF-A8F80D2E3BF0}"/>
                </a:ext>
              </a:extLst>
            </p:cNvPr>
            <p:cNvSpPr txBox="1"/>
            <p:nvPr/>
          </p:nvSpPr>
          <p:spPr>
            <a:xfrm>
              <a:off x="9744583" y="5893120"/>
              <a:ext cx="7028666" cy="5770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013"/>
                </a:lnSpc>
              </a:pPr>
              <a:r>
                <a:rPr lang="en-US" sz="2200" dirty="0">
                  <a:solidFill>
                    <a:srgbClr val="3E3F3E"/>
                  </a:solidFill>
                  <a:latin typeface="Sifonn"/>
                  <a:sym typeface="Sifonn"/>
                </a:rPr>
                <a:t>5. Propose strategies to combat resistance</a:t>
              </a:r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4992248-2111-1B16-7DBF-2EE373339905}"/>
                </a:ext>
              </a:extLst>
            </p:cNvPr>
            <p:cNvSpPr txBox="1"/>
            <p:nvPr/>
          </p:nvSpPr>
          <p:spPr>
            <a:xfrm>
              <a:off x="2073293" y="8019421"/>
              <a:ext cx="7028666" cy="5770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013"/>
                </a:lnSpc>
              </a:pPr>
              <a:r>
                <a:rPr lang="en-US" sz="2200" dirty="0">
                  <a:solidFill>
                    <a:srgbClr val="3E3F3E"/>
                  </a:solidFill>
                  <a:latin typeface="Sifonn"/>
                  <a:ea typeface="Sifonn"/>
                  <a:cs typeface="Sifonn"/>
                  <a:sym typeface="Sifonn"/>
                </a:rPr>
                <a:t>3. Analyze global implications</a:t>
              </a:r>
            </a:p>
          </p:txBody>
        </p:sp>
        <p:sp>
          <p:nvSpPr>
            <p:cNvPr id="41" name="TextBox 25">
              <a:extLst>
                <a:ext uri="{FF2B5EF4-FFF2-40B4-BE49-F238E27FC236}">
                  <a16:creationId xmlns:a16="http://schemas.microsoft.com/office/drawing/2014/main" id="{2359723B-B2D1-AE54-0478-BC3A58FABBB1}"/>
                </a:ext>
              </a:extLst>
            </p:cNvPr>
            <p:cNvSpPr txBox="1"/>
            <p:nvPr/>
          </p:nvSpPr>
          <p:spPr>
            <a:xfrm>
              <a:off x="9724864" y="8049991"/>
              <a:ext cx="7028666" cy="5770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013"/>
                </a:lnSpc>
              </a:pPr>
              <a:r>
                <a:rPr lang="en-US" sz="2200" dirty="0">
                  <a:solidFill>
                    <a:srgbClr val="3E3F3E"/>
                  </a:solidFill>
                  <a:latin typeface="Sifonn"/>
                  <a:ea typeface="Sifonn"/>
                  <a:cs typeface="Sifonn"/>
                  <a:sym typeface="Sifonn"/>
                </a:rPr>
                <a:t>6. Communicate findings and recommendations</a:t>
              </a:r>
            </a:p>
          </p:txBody>
        </p:sp>
      </p:grpSp>
      <p:sp>
        <p:nvSpPr>
          <p:cNvPr id="43" name="TextBox 24">
            <a:extLst>
              <a:ext uri="{FF2B5EF4-FFF2-40B4-BE49-F238E27FC236}">
                <a16:creationId xmlns:a16="http://schemas.microsoft.com/office/drawing/2014/main" id="{65C933A3-42AA-1BE6-83AC-A740F9C08037}"/>
              </a:ext>
            </a:extLst>
          </p:cNvPr>
          <p:cNvSpPr txBox="1"/>
          <p:nvPr/>
        </p:nvSpPr>
        <p:spPr>
          <a:xfrm>
            <a:off x="1752600" y="2122810"/>
            <a:ext cx="7588512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90"/>
              </a:lnSpc>
            </a:pPr>
            <a:r>
              <a:rPr lang="en-US" sz="4000" dirty="0">
                <a:solidFill>
                  <a:schemeClr val="bg1"/>
                </a:solidFill>
                <a:latin typeface="Sifonn"/>
                <a:ea typeface="Sifonn"/>
                <a:cs typeface="Sifonn"/>
                <a:sym typeface="Sifonn"/>
              </a:rPr>
              <a:t>Task List</a:t>
            </a:r>
          </a:p>
        </p:txBody>
      </p:sp>
      <p:pic>
        <p:nvPicPr>
          <p:cNvPr id="74" name="Audio 73">
            <a:extLst>
              <a:ext uri="{FF2B5EF4-FFF2-40B4-BE49-F238E27FC236}">
                <a16:creationId xmlns:a16="http://schemas.microsoft.com/office/drawing/2014/main" id="{77E06F59-432F-D5B0-3102-C199DB6AA1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679"/>
    </mc:Choice>
    <mc:Fallback xmlns="">
      <p:transition spd="slow" advTm="313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1028700" y="1028700"/>
            <a:ext cx="2036846" cy="863868"/>
            <a:chOff x="0" y="0"/>
            <a:chExt cx="2527300" cy="10718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1FA3CB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22454" y="1028700"/>
            <a:ext cx="2036846" cy="863868"/>
            <a:chOff x="0" y="0"/>
            <a:chExt cx="2527300" cy="10718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2F497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2600" y="2643821"/>
            <a:ext cx="14909576" cy="6087920"/>
            <a:chOff x="2568009" y="0"/>
            <a:chExt cx="19879436" cy="8117227"/>
          </a:xfrm>
        </p:grpSpPr>
        <p:grpSp>
          <p:nvGrpSpPr>
            <p:cNvPr id="7" name="Group 7"/>
            <p:cNvGrpSpPr/>
            <p:nvPr/>
          </p:nvGrpSpPr>
          <p:grpSpPr>
            <a:xfrm>
              <a:off x="8243610" y="0"/>
              <a:ext cx="5960225" cy="2056614"/>
              <a:chOff x="0" y="0"/>
              <a:chExt cx="191389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EE4724"/>
              </a:solidFill>
            </p:spPr>
            <p:txBody>
              <a:bodyPr bIns="548640"/>
              <a:lstStyle/>
              <a:p>
                <a:endParaRPr lang="en-US" dirty="0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622882" y="3034991"/>
              <a:ext cx="5245764" cy="1810085"/>
              <a:chOff x="0" y="0"/>
              <a:chExt cx="1913890" cy="660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F69CAB"/>
              </a:solidFill>
            </p:spPr>
            <p:txBody>
              <a:bodyPr bIns="548640"/>
              <a:lstStyle/>
              <a:p>
                <a:endParaRPr lang="en-US" dirty="0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4578799" y="3034991"/>
              <a:ext cx="5245764" cy="1810085"/>
              <a:chOff x="0" y="0"/>
              <a:chExt cx="1913890" cy="660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F69CAB"/>
              </a:solidFill>
            </p:spPr>
            <p:txBody>
              <a:bodyPr bIns="548640"/>
              <a:lstStyle/>
              <a:p>
                <a:endParaRPr lang="en-US" dirty="0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568009" y="5662834"/>
              <a:ext cx="5245764" cy="1810085"/>
              <a:chOff x="936925" y="-235073"/>
              <a:chExt cx="1913890" cy="660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936925" y="-235073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1FA3CB"/>
              </a:solidFill>
            </p:spPr>
            <p:txBody>
              <a:bodyPr bIns="548640"/>
              <a:lstStyle/>
              <a:p>
                <a:endParaRPr lang="en-US" dirty="0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201681" y="6307142"/>
              <a:ext cx="5245764" cy="1810085"/>
              <a:chOff x="0" y="0"/>
              <a:chExt cx="1913890" cy="6604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1FA3CB"/>
              </a:solidFill>
            </p:spPr>
            <p:txBody>
              <a:bodyPr bIns="548640"/>
              <a:lstStyle/>
              <a:p>
                <a:endParaRPr lang="en-US" dirty="0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1291212" y="6307142"/>
              <a:ext cx="5245764" cy="1810085"/>
              <a:chOff x="0" y="0"/>
              <a:chExt cx="1913890" cy="660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1FA3CB"/>
              </a:solidFill>
            </p:spPr>
            <p:txBody>
              <a:bodyPr bIns="548640"/>
              <a:lstStyle/>
              <a:p>
                <a:endParaRPr lang="en-US" dirty="0"/>
              </a:p>
            </p:txBody>
          </p:sp>
        </p:grpSp>
        <p:sp>
          <p:nvSpPr>
            <p:cNvPr id="21" name="AutoShape 21"/>
            <p:cNvSpPr/>
            <p:nvPr/>
          </p:nvSpPr>
          <p:spPr>
            <a:xfrm rot="-5400000">
              <a:off x="4890779" y="2680006"/>
              <a:ext cx="646470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 bIns="548640"/>
            <a:lstStyle/>
            <a:p>
              <a:endParaRPr lang="en-US" dirty="0"/>
            </a:p>
          </p:txBody>
        </p:sp>
        <p:sp>
          <p:nvSpPr>
            <p:cNvPr id="22" name="AutoShape 22"/>
            <p:cNvSpPr/>
            <p:nvPr/>
          </p:nvSpPr>
          <p:spPr>
            <a:xfrm rot="-5400000">
              <a:off x="16910196" y="2680006"/>
              <a:ext cx="646470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 bIns="548640"/>
            <a:lstStyle/>
            <a:p>
              <a:endParaRPr lang="en-US" dirty="0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5182264" y="2325021"/>
              <a:ext cx="12082917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 bIns="548640"/>
            <a:lstStyle/>
            <a:p>
              <a:endParaRPr lang="en-US" dirty="0"/>
            </a:p>
          </p:txBody>
        </p:sp>
        <p:sp>
          <p:nvSpPr>
            <p:cNvPr id="24" name="AutoShape 24"/>
            <p:cNvSpPr/>
            <p:nvPr/>
          </p:nvSpPr>
          <p:spPr>
            <a:xfrm rot="16394666" flipV="1">
              <a:off x="10755803" y="2168140"/>
              <a:ext cx="356413" cy="20267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 bIns="548640"/>
            <a:lstStyle/>
            <a:p>
              <a:endParaRPr lang="en-US" dirty="0"/>
            </a:p>
          </p:txBody>
        </p:sp>
        <p:sp>
          <p:nvSpPr>
            <p:cNvPr id="25" name="AutoShape 25"/>
            <p:cNvSpPr/>
            <p:nvPr/>
          </p:nvSpPr>
          <p:spPr>
            <a:xfrm rot="-5400000">
              <a:off x="4758591" y="5236999"/>
              <a:ext cx="847347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 bIns="548640"/>
            <a:lstStyle/>
            <a:p>
              <a:endParaRPr lang="en-US" dirty="0"/>
            </a:p>
          </p:txBody>
        </p:sp>
        <p:sp>
          <p:nvSpPr>
            <p:cNvPr id="29" name="AutoShape 29"/>
            <p:cNvSpPr/>
            <p:nvPr/>
          </p:nvSpPr>
          <p:spPr>
            <a:xfrm rot="-5400000">
              <a:off x="16778008" y="5236999"/>
              <a:ext cx="847347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 bIns="548640"/>
            <a:lstStyle/>
            <a:p>
              <a:endParaRPr lang="en-US" dirty="0"/>
            </a:p>
          </p:txBody>
        </p:sp>
        <p:sp>
          <p:nvSpPr>
            <p:cNvPr id="30" name="AutoShape 30"/>
            <p:cNvSpPr/>
            <p:nvPr/>
          </p:nvSpPr>
          <p:spPr>
            <a:xfrm rot="16200000" flipV="1">
              <a:off x="13819947" y="5979094"/>
              <a:ext cx="700348" cy="1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 bIns="548640"/>
            <a:lstStyle/>
            <a:p>
              <a:endParaRPr lang="en-US" dirty="0"/>
            </a:p>
          </p:txBody>
        </p:sp>
        <p:sp>
          <p:nvSpPr>
            <p:cNvPr id="32" name="AutoShape 32"/>
            <p:cNvSpPr/>
            <p:nvPr/>
          </p:nvSpPr>
          <p:spPr>
            <a:xfrm>
              <a:off x="14190552" y="5657399"/>
              <a:ext cx="5973970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 bIns="548640"/>
            <a:lstStyle/>
            <a:p>
              <a:endParaRPr lang="en-US" dirty="0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6290530" y="2748841"/>
            <a:ext cx="4163654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F5F2E9"/>
                </a:solidFill>
                <a:latin typeface="Sifonn"/>
                <a:ea typeface="Sifonn"/>
                <a:cs typeface="Sifonn"/>
                <a:sym typeface="Sifonn"/>
              </a:rPr>
              <a:t>Module 1: Introduction to Antibiotics and Resistance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32151" y="6980842"/>
            <a:ext cx="3934323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Learners will explain the role of antibiotics and describe the basic mechanisms by which bacteria develop resistance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815871" y="5298105"/>
            <a:ext cx="3921014" cy="913712"/>
          </a:xfrm>
          <a:prstGeom prst="rect">
            <a:avLst/>
          </a:prstGeom>
        </p:spPr>
        <p:txBody>
          <a:bodyPr lIns="0" tIns="0" rIns="0" bIns="457200" rtlCol="0" anchor="t">
            <a:spAutoFit/>
          </a:bodyPr>
          <a:lstStyle/>
          <a:p>
            <a:pPr algn="ctr">
              <a:lnSpc>
                <a:spcPts val="4675"/>
              </a:lnSpc>
            </a:pPr>
            <a:r>
              <a:rPr lang="en-US" sz="30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Enabling Objectives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81201" y="866775"/>
            <a:ext cx="14477993" cy="1669688"/>
          </a:xfrm>
          <a:prstGeom prst="rect">
            <a:avLst/>
          </a:prstGeom>
        </p:spPr>
        <p:txBody>
          <a:bodyPr wrap="square" lIns="0" tIns="0" rIns="0" bIns="548640" rtlCol="0" anchor="t">
            <a:spAutoFit/>
          </a:bodyPr>
          <a:lstStyle/>
          <a:p>
            <a:pPr algn="ctr">
              <a:lnSpc>
                <a:spcPts val="11590"/>
              </a:lnSpc>
            </a:pPr>
            <a:r>
              <a:rPr lang="en-US" sz="6000" dirty="0">
                <a:solidFill>
                  <a:srgbClr val="A48449"/>
                </a:solidFill>
                <a:latin typeface="Sifonn"/>
                <a:ea typeface="Sifonn"/>
                <a:cs typeface="Sifonn"/>
                <a:sym typeface="Sifonn"/>
              </a:rPr>
              <a:t>Terminal/Enabling Objectives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835967" y="5330967"/>
            <a:ext cx="3921014" cy="1006045"/>
          </a:xfrm>
          <a:prstGeom prst="rect">
            <a:avLst/>
          </a:prstGeom>
        </p:spPr>
        <p:txBody>
          <a:bodyPr lIns="0" tIns="0" rIns="0" bIns="548640" rtlCol="0" anchor="t">
            <a:spAutoFit/>
          </a:bodyPr>
          <a:lstStyle/>
          <a:p>
            <a:pPr algn="ctr">
              <a:lnSpc>
                <a:spcPts val="4675"/>
              </a:lnSpc>
            </a:pPr>
            <a:r>
              <a:rPr lang="en-US" sz="32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Terminal Objective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302889" y="7496113"/>
            <a:ext cx="3934319" cy="1054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52"/>
              </a:lnSpc>
            </a:pPr>
            <a:r>
              <a:rPr lang="en-US" sz="28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Define antibiotics and describe their role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812103" y="7534840"/>
            <a:ext cx="3850073" cy="1608774"/>
          </a:xfrm>
          <a:prstGeom prst="rect">
            <a:avLst/>
          </a:prstGeom>
        </p:spPr>
        <p:txBody>
          <a:bodyPr lIns="0" tIns="0" rIns="0" bIns="548640" rtlCol="0" anchor="t">
            <a:spAutoFit/>
          </a:bodyPr>
          <a:lstStyle/>
          <a:p>
            <a:pPr algn="ctr">
              <a:lnSpc>
                <a:spcPts val="4652"/>
              </a:lnSpc>
            </a:pPr>
            <a:r>
              <a:rPr lang="en-US" sz="28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Explain how bacteria develop resistance</a:t>
            </a:r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75207530-1479-3038-DAA3-591427CAC246}"/>
              </a:ext>
            </a:extLst>
          </p:cNvPr>
          <p:cNvSpPr/>
          <p:nvPr/>
        </p:nvSpPr>
        <p:spPr>
          <a:xfrm rot="16200000" flipV="1">
            <a:off x="14692608" y="7165709"/>
            <a:ext cx="525261" cy="1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67" name="Audio 66">
            <a:extLst>
              <a:ext uri="{FF2B5EF4-FFF2-40B4-BE49-F238E27FC236}">
                <a16:creationId xmlns:a16="http://schemas.microsoft.com/office/drawing/2014/main" id="{E4541AF3-1079-7D7D-DE4E-6505A9D12B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06"/>
    </mc:Choice>
    <mc:Fallback xmlns="">
      <p:transition spd="slow" advTm="68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7F9C40-187D-F79D-A5AC-8AC4AC458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27BC9A9-9FA8-9015-7B70-707E70C2C074}"/>
              </a:ext>
            </a:extLst>
          </p:cNvPr>
          <p:cNvGrpSpPr>
            <a:grpSpLocks noChangeAspect="1"/>
          </p:cNvGrpSpPr>
          <p:nvPr/>
        </p:nvGrpSpPr>
        <p:grpSpPr>
          <a:xfrm rot="-10800000">
            <a:off x="1028700" y="1028700"/>
            <a:ext cx="2036846" cy="863868"/>
            <a:chOff x="0" y="0"/>
            <a:chExt cx="2527300" cy="107188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2532885-E4A5-8282-6C97-FCBCF5DAA1D0}"/>
                </a:ext>
              </a:extLst>
            </p:cNvPr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1FA3CB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B0825408-05EB-CF47-7182-A93AA9B61CAF}"/>
              </a:ext>
            </a:extLst>
          </p:cNvPr>
          <p:cNvGrpSpPr>
            <a:grpSpLocks noChangeAspect="1"/>
          </p:cNvGrpSpPr>
          <p:nvPr/>
        </p:nvGrpSpPr>
        <p:grpSpPr>
          <a:xfrm>
            <a:off x="15222454" y="1028700"/>
            <a:ext cx="2036846" cy="863868"/>
            <a:chOff x="0" y="0"/>
            <a:chExt cx="2527300" cy="107188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2D9A3E6-5513-022A-B81E-A84696C932CC}"/>
                </a:ext>
              </a:extLst>
            </p:cNvPr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2F497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FD115AB-D8B0-72DA-4945-C7AAABDFF965}"/>
              </a:ext>
            </a:extLst>
          </p:cNvPr>
          <p:cNvGrpSpPr/>
          <p:nvPr/>
        </p:nvGrpSpPr>
        <p:grpSpPr>
          <a:xfrm>
            <a:off x="1752600" y="2643821"/>
            <a:ext cx="14909576" cy="6087920"/>
            <a:chOff x="2568009" y="0"/>
            <a:chExt cx="19879436" cy="8117227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2E1B9741-488B-D8CD-3DC8-93F1CEDD07FB}"/>
                </a:ext>
              </a:extLst>
            </p:cNvPr>
            <p:cNvGrpSpPr/>
            <p:nvPr/>
          </p:nvGrpSpPr>
          <p:grpSpPr>
            <a:xfrm>
              <a:off x="8243610" y="0"/>
              <a:ext cx="5960225" cy="2056614"/>
              <a:chOff x="0" y="0"/>
              <a:chExt cx="1913890" cy="66040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62D29DC5-F927-14B7-30B3-52A8879FCDF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EE4724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2CED0888-7D53-4211-40C9-2BB5978B314C}"/>
                </a:ext>
              </a:extLst>
            </p:cNvPr>
            <p:cNvGrpSpPr/>
            <p:nvPr/>
          </p:nvGrpSpPr>
          <p:grpSpPr>
            <a:xfrm>
              <a:off x="2622882" y="3034991"/>
              <a:ext cx="5245764" cy="1810085"/>
              <a:chOff x="0" y="0"/>
              <a:chExt cx="1913890" cy="6604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EA46244-E831-4498-74E0-04576763FDE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F69CA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AFF55650-A447-74B2-3CEC-46231D54A3BB}"/>
                </a:ext>
              </a:extLst>
            </p:cNvPr>
            <p:cNvGrpSpPr/>
            <p:nvPr/>
          </p:nvGrpSpPr>
          <p:grpSpPr>
            <a:xfrm>
              <a:off x="14578799" y="3034991"/>
              <a:ext cx="5245764" cy="1810085"/>
              <a:chOff x="0" y="0"/>
              <a:chExt cx="1913890" cy="6604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1AC15EA9-D015-37FD-3B9F-1B257DC54F1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F69CA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4E586D33-1B3D-D048-52ED-A3A3C0FBD5B0}"/>
                </a:ext>
              </a:extLst>
            </p:cNvPr>
            <p:cNvGrpSpPr/>
            <p:nvPr/>
          </p:nvGrpSpPr>
          <p:grpSpPr>
            <a:xfrm>
              <a:off x="2568009" y="5662834"/>
              <a:ext cx="5245764" cy="1810085"/>
              <a:chOff x="936925" y="-235073"/>
              <a:chExt cx="1913890" cy="66040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DC22A12A-ED69-C1D5-DB89-144C17274406}"/>
                  </a:ext>
                </a:extLst>
              </p:cNvPr>
              <p:cNvSpPr/>
              <p:nvPr/>
            </p:nvSpPr>
            <p:spPr>
              <a:xfrm>
                <a:off x="936925" y="-235073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1FA3C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6E97936B-156D-D6CE-A2C8-48A51A455526}"/>
                </a:ext>
              </a:extLst>
            </p:cNvPr>
            <p:cNvGrpSpPr/>
            <p:nvPr/>
          </p:nvGrpSpPr>
          <p:grpSpPr>
            <a:xfrm>
              <a:off x="17201681" y="6307142"/>
              <a:ext cx="5245764" cy="1810085"/>
              <a:chOff x="0" y="0"/>
              <a:chExt cx="1913890" cy="6604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2E66B840-53E6-50B7-383D-7594012A6A3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1FA3C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4D6FF23E-5CE2-AEA7-F80F-B2E6B017EBF7}"/>
                </a:ext>
              </a:extLst>
            </p:cNvPr>
            <p:cNvGrpSpPr/>
            <p:nvPr/>
          </p:nvGrpSpPr>
          <p:grpSpPr>
            <a:xfrm>
              <a:off x="11291212" y="6307142"/>
              <a:ext cx="5245764" cy="1810085"/>
              <a:chOff x="0" y="0"/>
              <a:chExt cx="1913890" cy="66040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CB1BCF72-3BF8-EA02-4BA6-EF013B864FE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1FA3C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1" name="AutoShape 21">
              <a:extLst>
                <a:ext uri="{FF2B5EF4-FFF2-40B4-BE49-F238E27FC236}">
                  <a16:creationId xmlns:a16="http://schemas.microsoft.com/office/drawing/2014/main" id="{1F329FD1-A685-BF52-0630-473CDD306384}"/>
                </a:ext>
              </a:extLst>
            </p:cNvPr>
            <p:cNvSpPr/>
            <p:nvPr/>
          </p:nvSpPr>
          <p:spPr>
            <a:xfrm rot="-5400000">
              <a:off x="4890779" y="2680006"/>
              <a:ext cx="646470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AutoShape 22">
              <a:extLst>
                <a:ext uri="{FF2B5EF4-FFF2-40B4-BE49-F238E27FC236}">
                  <a16:creationId xmlns:a16="http://schemas.microsoft.com/office/drawing/2014/main" id="{E0750C21-6BBC-F672-B34F-23C44DE600D0}"/>
                </a:ext>
              </a:extLst>
            </p:cNvPr>
            <p:cNvSpPr/>
            <p:nvPr/>
          </p:nvSpPr>
          <p:spPr>
            <a:xfrm rot="-5400000">
              <a:off x="16910196" y="2680006"/>
              <a:ext cx="646470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AutoShape 23">
              <a:extLst>
                <a:ext uri="{FF2B5EF4-FFF2-40B4-BE49-F238E27FC236}">
                  <a16:creationId xmlns:a16="http://schemas.microsoft.com/office/drawing/2014/main" id="{CE2E5B34-43A3-E32F-CDB2-7A77CA57C3D3}"/>
                </a:ext>
              </a:extLst>
            </p:cNvPr>
            <p:cNvSpPr/>
            <p:nvPr/>
          </p:nvSpPr>
          <p:spPr>
            <a:xfrm>
              <a:off x="5182264" y="2325021"/>
              <a:ext cx="12082917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AutoShape 24">
              <a:extLst>
                <a:ext uri="{FF2B5EF4-FFF2-40B4-BE49-F238E27FC236}">
                  <a16:creationId xmlns:a16="http://schemas.microsoft.com/office/drawing/2014/main" id="{195A93F0-DC04-785A-EDE2-A708605A1093}"/>
                </a:ext>
              </a:extLst>
            </p:cNvPr>
            <p:cNvSpPr/>
            <p:nvPr/>
          </p:nvSpPr>
          <p:spPr>
            <a:xfrm rot="16394666" flipV="1">
              <a:off x="10755803" y="2168140"/>
              <a:ext cx="356413" cy="20267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8B82DFE6-9383-D33A-589E-0CAD80878805}"/>
                </a:ext>
              </a:extLst>
            </p:cNvPr>
            <p:cNvSpPr/>
            <p:nvPr/>
          </p:nvSpPr>
          <p:spPr>
            <a:xfrm rot="-5400000">
              <a:off x="4758591" y="5236999"/>
              <a:ext cx="847347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AutoShape 29">
              <a:extLst>
                <a:ext uri="{FF2B5EF4-FFF2-40B4-BE49-F238E27FC236}">
                  <a16:creationId xmlns:a16="http://schemas.microsoft.com/office/drawing/2014/main" id="{31AC6624-B6A1-6E6A-276F-DE6F3F9B56D0}"/>
                </a:ext>
              </a:extLst>
            </p:cNvPr>
            <p:cNvSpPr/>
            <p:nvPr/>
          </p:nvSpPr>
          <p:spPr>
            <a:xfrm rot="-5400000">
              <a:off x="16778008" y="5236999"/>
              <a:ext cx="847347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AutoShape 30">
              <a:extLst>
                <a:ext uri="{FF2B5EF4-FFF2-40B4-BE49-F238E27FC236}">
                  <a16:creationId xmlns:a16="http://schemas.microsoft.com/office/drawing/2014/main" id="{C2B24D03-782F-4357-01F6-F0D5AF565E9A}"/>
                </a:ext>
              </a:extLst>
            </p:cNvPr>
            <p:cNvSpPr/>
            <p:nvPr/>
          </p:nvSpPr>
          <p:spPr>
            <a:xfrm rot="16200000" flipV="1">
              <a:off x="13819947" y="5979094"/>
              <a:ext cx="700348" cy="1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AutoShape 32">
              <a:extLst>
                <a:ext uri="{FF2B5EF4-FFF2-40B4-BE49-F238E27FC236}">
                  <a16:creationId xmlns:a16="http://schemas.microsoft.com/office/drawing/2014/main" id="{A50FDC0A-D5D0-9287-5307-5B9CF594B966}"/>
                </a:ext>
              </a:extLst>
            </p:cNvPr>
            <p:cNvSpPr/>
            <p:nvPr/>
          </p:nvSpPr>
          <p:spPr>
            <a:xfrm>
              <a:off x="14190552" y="5657399"/>
              <a:ext cx="5973970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3" name="TextBox 33">
            <a:extLst>
              <a:ext uri="{FF2B5EF4-FFF2-40B4-BE49-F238E27FC236}">
                <a16:creationId xmlns:a16="http://schemas.microsoft.com/office/drawing/2014/main" id="{098E81FE-02BB-61C4-4C1E-3722316C5B99}"/>
              </a:ext>
            </a:extLst>
          </p:cNvPr>
          <p:cNvSpPr txBox="1"/>
          <p:nvPr/>
        </p:nvSpPr>
        <p:spPr>
          <a:xfrm>
            <a:off x="6111155" y="2889647"/>
            <a:ext cx="438346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dirty="0">
                <a:solidFill>
                  <a:srgbClr val="F5F2E9"/>
                </a:solidFill>
                <a:latin typeface="Sifonn"/>
                <a:ea typeface="Sifonn"/>
                <a:cs typeface="Sifonn"/>
                <a:sym typeface="Sifonn"/>
              </a:rPr>
              <a:t>Module 2: Mechanisms of Resistance 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294A3EFC-DF4D-DF02-41C7-8623A12E89B1}"/>
              </a:ext>
            </a:extLst>
          </p:cNvPr>
          <p:cNvSpPr txBox="1"/>
          <p:nvPr/>
        </p:nvSpPr>
        <p:spPr>
          <a:xfrm>
            <a:off x="1752600" y="6972300"/>
            <a:ext cx="393432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Learners will identify and describe the major mechanisms of antibiotic resistance in bacteria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6900242C-468A-6B3C-7251-74D72E8AB6EF}"/>
              </a:ext>
            </a:extLst>
          </p:cNvPr>
          <p:cNvSpPr txBox="1"/>
          <p:nvPr/>
        </p:nvSpPr>
        <p:spPr>
          <a:xfrm>
            <a:off x="10815871" y="5298105"/>
            <a:ext cx="3921014" cy="913712"/>
          </a:xfrm>
          <a:prstGeom prst="rect">
            <a:avLst/>
          </a:prstGeom>
        </p:spPr>
        <p:txBody>
          <a:bodyPr lIns="0" tIns="0" rIns="0" bIns="457200" rtlCol="0" anchor="t">
            <a:spAutoFit/>
          </a:bodyPr>
          <a:lstStyle/>
          <a:p>
            <a:pPr algn="ctr">
              <a:lnSpc>
                <a:spcPts val="4675"/>
              </a:lnSpc>
            </a:pPr>
            <a:r>
              <a:rPr lang="en-US" sz="30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Enabling Objectives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341E7552-2DA3-9658-09E4-CFCCE05E8B36}"/>
              </a:ext>
            </a:extLst>
          </p:cNvPr>
          <p:cNvSpPr txBox="1"/>
          <p:nvPr/>
        </p:nvSpPr>
        <p:spPr>
          <a:xfrm>
            <a:off x="1981201" y="866775"/>
            <a:ext cx="14477993" cy="1577355"/>
          </a:xfrm>
          <a:prstGeom prst="rect">
            <a:avLst/>
          </a:prstGeom>
        </p:spPr>
        <p:txBody>
          <a:bodyPr wrap="square" lIns="0" tIns="0" rIns="0" bIns="457200" rtlCol="0" anchor="t">
            <a:spAutoFit/>
          </a:bodyPr>
          <a:lstStyle/>
          <a:p>
            <a:pPr algn="ctr">
              <a:lnSpc>
                <a:spcPts val="11590"/>
              </a:lnSpc>
            </a:pPr>
            <a:r>
              <a:rPr lang="en-US" sz="6000" dirty="0">
                <a:solidFill>
                  <a:srgbClr val="A48449"/>
                </a:solidFill>
                <a:latin typeface="Sifonn"/>
                <a:ea typeface="Sifonn"/>
                <a:cs typeface="Sifonn"/>
                <a:sym typeface="Sifonn"/>
              </a:rPr>
              <a:t>Terminal/Enabling Objectives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1239671E-A809-CCB7-5DEC-2086387A62AC}"/>
              </a:ext>
            </a:extLst>
          </p:cNvPr>
          <p:cNvSpPr txBox="1"/>
          <p:nvPr/>
        </p:nvSpPr>
        <p:spPr>
          <a:xfrm>
            <a:off x="1835967" y="5330967"/>
            <a:ext cx="3921014" cy="913712"/>
          </a:xfrm>
          <a:prstGeom prst="rect">
            <a:avLst/>
          </a:prstGeom>
        </p:spPr>
        <p:txBody>
          <a:bodyPr lIns="0" tIns="0" rIns="0" bIns="457200" rtlCol="0" anchor="t">
            <a:spAutoFit/>
          </a:bodyPr>
          <a:lstStyle/>
          <a:p>
            <a:pPr algn="ctr">
              <a:lnSpc>
                <a:spcPts val="4675"/>
              </a:lnSpc>
            </a:pPr>
            <a:r>
              <a:rPr lang="en-US" sz="32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Terminal Objective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4A1B2441-6BDE-4FBD-8A92-5FAE77445B47}"/>
              </a:ext>
            </a:extLst>
          </p:cNvPr>
          <p:cNvSpPr txBox="1"/>
          <p:nvPr/>
        </p:nvSpPr>
        <p:spPr>
          <a:xfrm>
            <a:off x="8302889" y="7496113"/>
            <a:ext cx="3934319" cy="1054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52"/>
              </a:lnSpc>
            </a:pPr>
            <a:r>
              <a:rPr lang="en-US" sz="28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Explain degradation of antibiotics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4D685782-21AD-BD17-04F0-F38F4AAEE8D4}"/>
              </a:ext>
            </a:extLst>
          </p:cNvPr>
          <p:cNvSpPr txBox="1"/>
          <p:nvPr/>
        </p:nvSpPr>
        <p:spPr>
          <a:xfrm>
            <a:off x="12778106" y="7444547"/>
            <a:ext cx="3850073" cy="969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Recognize and describe resistance mechanisms</a:t>
            </a:r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54C7C468-9384-AC3D-09C2-866E6243107D}"/>
              </a:ext>
            </a:extLst>
          </p:cNvPr>
          <p:cNvSpPr/>
          <p:nvPr/>
        </p:nvSpPr>
        <p:spPr>
          <a:xfrm rot="16200000" flipV="1">
            <a:off x="14692608" y="7165709"/>
            <a:ext cx="525261" cy="1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63" name="Audio 62">
            <a:extLst>
              <a:ext uri="{FF2B5EF4-FFF2-40B4-BE49-F238E27FC236}">
                <a16:creationId xmlns:a16="http://schemas.microsoft.com/office/drawing/2014/main" id="{3657EAEF-6080-E385-2D07-3B46516AF2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52"/>
    </mc:Choice>
    <mc:Fallback xmlns="">
      <p:transition spd="slow" advTm="64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32FAC1-7CA9-E6B1-ED8B-A8E217768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1871E4F-4865-7E48-AD48-3C9BF90C63C2}"/>
              </a:ext>
            </a:extLst>
          </p:cNvPr>
          <p:cNvGrpSpPr>
            <a:grpSpLocks noChangeAspect="1"/>
          </p:cNvGrpSpPr>
          <p:nvPr/>
        </p:nvGrpSpPr>
        <p:grpSpPr>
          <a:xfrm rot="-10800000">
            <a:off x="1028700" y="1028700"/>
            <a:ext cx="2036846" cy="863868"/>
            <a:chOff x="0" y="0"/>
            <a:chExt cx="2527300" cy="107188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58027B5-6076-4298-C9BB-AF15DD60EFAF}"/>
                </a:ext>
              </a:extLst>
            </p:cNvPr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1FA3CB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64382416-22F4-1996-A4B0-B9E605192612}"/>
              </a:ext>
            </a:extLst>
          </p:cNvPr>
          <p:cNvGrpSpPr>
            <a:grpSpLocks noChangeAspect="1"/>
          </p:cNvGrpSpPr>
          <p:nvPr/>
        </p:nvGrpSpPr>
        <p:grpSpPr>
          <a:xfrm>
            <a:off x="15222454" y="1028700"/>
            <a:ext cx="2036846" cy="863868"/>
            <a:chOff x="0" y="0"/>
            <a:chExt cx="2527300" cy="107188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B5ECAA7-8F44-D8E2-1D62-2EAC476FEDA1}"/>
                </a:ext>
              </a:extLst>
            </p:cNvPr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2F497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1C0EA0A-BBB1-9195-8D98-64D3B6A9D09A}"/>
              </a:ext>
            </a:extLst>
          </p:cNvPr>
          <p:cNvGrpSpPr/>
          <p:nvPr/>
        </p:nvGrpSpPr>
        <p:grpSpPr>
          <a:xfrm>
            <a:off x="1752600" y="2643821"/>
            <a:ext cx="14909576" cy="6087920"/>
            <a:chOff x="2568009" y="0"/>
            <a:chExt cx="19879436" cy="8117227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4A7C7415-5FE4-974B-6416-0CF031BDDE28}"/>
                </a:ext>
              </a:extLst>
            </p:cNvPr>
            <p:cNvGrpSpPr/>
            <p:nvPr/>
          </p:nvGrpSpPr>
          <p:grpSpPr>
            <a:xfrm>
              <a:off x="8243610" y="0"/>
              <a:ext cx="5960225" cy="2056614"/>
              <a:chOff x="0" y="0"/>
              <a:chExt cx="1913890" cy="66040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8FF02178-0931-6BF1-0FCB-536D2EE0CC6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EE4724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283B4E4-959E-F1A8-686C-877136F25EF8}"/>
                </a:ext>
              </a:extLst>
            </p:cNvPr>
            <p:cNvGrpSpPr/>
            <p:nvPr/>
          </p:nvGrpSpPr>
          <p:grpSpPr>
            <a:xfrm>
              <a:off x="2622882" y="3034991"/>
              <a:ext cx="5245764" cy="1810085"/>
              <a:chOff x="0" y="0"/>
              <a:chExt cx="1913890" cy="6604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1EA49B8-687E-D890-46A8-60047C34161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F69CA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15E90EC6-FACD-6ABD-0519-7B0755D820BE}"/>
                </a:ext>
              </a:extLst>
            </p:cNvPr>
            <p:cNvGrpSpPr/>
            <p:nvPr/>
          </p:nvGrpSpPr>
          <p:grpSpPr>
            <a:xfrm>
              <a:off x="14578799" y="3034991"/>
              <a:ext cx="5245764" cy="1810085"/>
              <a:chOff x="0" y="0"/>
              <a:chExt cx="1913890" cy="6604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302AE57-B388-39C7-B74D-9D6785FE7C5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F69CA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03308A5D-3069-2147-09C3-F5647D0D4C44}"/>
                </a:ext>
              </a:extLst>
            </p:cNvPr>
            <p:cNvGrpSpPr/>
            <p:nvPr/>
          </p:nvGrpSpPr>
          <p:grpSpPr>
            <a:xfrm>
              <a:off x="2568009" y="5662834"/>
              <a:ext cx="5245764" cy="1810085"/>
              <a:chOff x="936925" y="-235073"/>
              <a:chExt cx="1913890" cy="66040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BF0E689B-30E6-0168-BB51-6121D62366F0}"/>
                  </a:ext>
                </a:extLst>
              </p:cNvPr>
              <p:cNvSpPr/>
              <p:nvPr/>
            </p:nvSpPr>
            <p:spPr>
              <a:xfrm>
                <a:off x="936925" y="-235073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1FA3C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43371A16-B767-2872-215F-B8F71B1DF22A}"/>
                </a:ext>
              </a:extLst>
            </p:cNvPr>
            <p:cNvGrpSpPr/>
            <p:nvPr/>
          </p:nvGrpSpPr>
          <p:grpSpPr>
            <a:xfrm>
              <a:off x="17201681" y="6307142"/>
              <a:ext cx="5245764" cy="1810085"/>
              <a:chOff x="0" y="0"/>
              <a:chExt cx="1913890" cy="6604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A291BCCA-5610-9E21-30A7-36ECE8932B7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1FA3C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34FB1EFF-4FA8-5D76-424E-10B33CD70301}"/>
                </a:ext>
              </a:extLst>
            </p:cNvPr>
            <p:cNvGrpSpPr/>
            <p:nvPr/>
          </p:nvGrpSpPr>
          <p:grpSpPr>
            <a:xfrm>
              <a:off x="11291212" y="6307142"/>
              <a:ext cx="5245764" cy="1810085"/>
              <a:chOff x="0" y="0"/>
              <a:chExt cx="1913890" cy="66040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4F1BED06-1676-DEF8-7561-E2D59D540CE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1FA3C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1" name="AutoShape 21">
              <a:extLst>
                <a:ext uri="{FF2B5EF4-FFF2-40B4-BE49-F238E27FC236}">
                  <a16:creationId xmlns:a16="http://schemas.microsoft.com/office/drawing/2014/main" id="{B034A9A9-3951-7598-A339-B8A8FDCC3E68}"/>
                </a:ext>
              </a:extLst>
            </p:cNvPr>
            <p:cNvSpPr/>
            <p:nvPr/>
          </p:nvSpPr>
          <p:spPr>
            <a:xfrm rot="-5400000">
              <a:off x="4890779" y="2680006"/>
              <a:ext cx="646470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AutoShape 22">
              <a:extLst>
                <a:ext uri="{FF2B5EF4-FFF2-40B4-BE49-F238E27FC236}">
                  <a16:creationId xmlns:a16="http://schemas.microsoft.com/office/drawing/2014/main" id="{1DE38EDF-1279-D215-6F78-0BF3CEABA3C0}"/>
                </a:ext>
              </a:extLst>
            </p:cNvPr>
            <p:cNvSpPr/>
            <p:nvPr/>
          </p:nvSpPr>
          <p:spPr>
            <a:xfrm rot="-5400000">
              <a:off x="16910196" y="2680006"/>
              <a:ext cx="646470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AutoShape 23">
              <a:extLst>
                <a:ext uri="{FF2B5EF4-FFF2-40B4-BE49-F238E27FC236}">
                  <a16:creationId xmlns:a16="http://schemas.microsoft.com/office/drawing/2014/main" id="{95C9375D-908D-16D4-3FEF-FADD09B62A8A}"/>
                </a:ext>
              </a:extLst>
            </p:cNvPr>
            <p:cNvSpPr/>
            <p:nvPr/>
          </p:nvSpPr>
          <p:spPr>
            <a:xfrm>
              <a:off x="5182264" y="2325021"/>
              <a:ext cx="12082917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AutoShape 24">
              <a:extLst>
                <a:ext uri="{FF2B5EF4-FFF2-40B4-BE49-F238E27FC236}">
                  <a16:creationId xmlns:a16="http://schemas.microsoft.com/office/drawing/2014/main" id="{231C4853-B99E-6141-8AEF-EB15FC17B9E7}"/>
                </a:ext>
              </a:extLst>
            </p:cNvPr>
            <p:cNvSpPr/>
            <p:nvPr/>
          </p:nvSpPr>
          <p:spPr>
            <a:xfrm rot="16394666" flipV="1">
              <a:off x="10755803" y="2168140"/>
              <a:ext cx="356413" cy="20267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165BDCCD-4725-83BC-ED5A-126AE48102DD}"/>
                </a:ext>
              </a:extLst>
            </p:cNvPr>
            <p:cNvSpPr/>
            <p:nvPr/>
          </p:nvSpPr>
          <p:spPr>
            <a:xfrm rot="-5400000">
              <a:off x="4758591" y="5236999"/>
              <a:ext cx="847347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AutoShape 29">
              <a:extLst>
                <a:ext uri="{FF2B5EF4-FFF2-40B4-BE49-F238E27FC236}">
                  <a16:creationId xmlns:a16="http://schemas.microsoft.com/office/drawing/2014/main" id="{C445DD5E-EB63-C8E4-691B-0BF884105BED}"/>
                </a:ext>
              </a:extLst>
            </p:cNvPr>
            <p:cNvSpPr/>
            <p:nvPr/>
          </p:nvSpPr>
          <p:spPr>
            <a:xfrm rot="-5400000">
              <a:off x="16778008" y="5236999"/>
              <a:ext cx="847347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AutoShape 30">
              <a:extLst>
                <a:ext uri="{FF2B5EF4-FFF2-40B4-BE49-F238E27FC236}">
                  <a16:creationId xmlns:a16="http://schemas.microsoft.com/office/drawing/2014/main" id="{81EB287C-8908-5367-7D26-D8927EDC8591}"/>
                </a:ext>
              </a:extLst>
            </p:cNvPr>
            <p:cNvSpPr/>
            <p:nvPr/>
          </p:nvSpPr>
          <p:spPr>
            <a:xfrm rot="16200000" flipV="1">
              <a:off x="13819947" y="5979094"/>
              <a:ext cx="700348" cy="1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AutoShape 32">
              <a:extLst>
                <a:ext uri="{FF2B5EF4-FFF2-40B4-BE49-F238E27FC236}">
                  <a16:creationId xmlns:a16="http://schemas.microsoft.com/office/drawing/2014/main" id="{FCD2C6F3-DAF1-CECC-1018-DA454483C5E6}"/>
                </a:ext>
              </a:extLst>
            </p:cNvPr>
            <p:cNvSpPr/>
            <p:nvPr/>
          </p:nvSpPr>
          <p:spPr>
            <a:xfrm>
              <a:off x="14190552" y="5657399"/>
              <a:ext cx="5973970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3" name="TextBox 33">
            <a:extLst>
              <a:ext uri="{FF2B5EF4-FFF2-40B4-BE49-F238E27FC236}">
                <a16:creationId xmlns:a16="http://schemas.microsoft.com/office/drawing/2014/main" id="{B7520A27-DEE1-946F-FD8D-F16CC93D6E18}"/>
              </a:ext>
            </a:extLst>
          </p:cNvPr>
          <p:cNvSpPr txBox="1"/>
          <p:nvPr/>
        </p:nvSpPr>
        <p:spPr>
          <a:xfrm>
            <a:off x="6243480" y="2838552"/>
            <a:ext cx="4103043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solidFill>
                  <a:srgbClr val="F5F2E9"/>
                </a:solidFill>
                <a:latin typeface="Sifonn"/>
                <a:ea typeface="Sifonn"/>
                <a:cs typeface="Sifonn"/>
                <a:sym typeface="Sifonn"/>
              </a:rPr>
              <a:t>Module 3: Analyzing Data on Resistance 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CEC71A3A-254B-39C6-1C43-80927DE107A9}"/>
              </a:ext>
            </a:extLst>
          </p:cNvPr>
          <p:cNvSpPr txBox="1"/>
          <p:nvPr/>
        </p:nvSpPr>
        <p:spPr>
          <a:xfrm>
            <a:off x="1732151" y="6980842"/>
            <a:ext cx="3934323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Learners will analyze data to identify patterns of antibiotic resistance 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0FEDD1EC-72CA-0FCD-0BD0-15D677E80517}"/>
              </a:ext>
            </a:extLst>
          </p:cNvPr>
          <p:cNvSpPr txBox="1"/>
          <p:nvPr/>
        </p:nvSpPr>
        <p:spPr>
          <a:xfrm>
            <a:off x="10815871" y="5298105"/>
            <a:ext cx="3921014" cy="913712"/>
          </a:xfrm>
          <a:prstGeom prst="rect">
            <a:avLst/>
          </a:prstGeom>
        </p:spPr>
        <p:txBody>
          <a:bodyPr lIns="0" tIns="0" rIns="0" bIns="457200" rtlCol="0" anchor="t">
            <a:spAutoFit/>
          </a:bodyPr>
          <a:lstStyle/>
          <a:p>
            <a:pPr algn="ctr">
              <a:lnSpc>
                <a:spcPts val="4675"/>
              </a:lnSpc>
            </a:pPr>
            <a:r>
              <a:rPr lang="en-US" sz="30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Enabling Objectives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71B4FD3A-F8BD-2248-909C-91765EC9941F}"/>
              </a:ext>
            </a:extLst>
          </p:cNvPr>
          <p:cNvSpPr txBox="1"/>
          <p:nvPr/>
        </p:nvSpPr>
        <p:spPr>
          <a:xfrm>
            <a:off x="1981201" y="866775"/>
            <a:ext cx="14477993" cy="1577355"/>
          </a:xfrm>
          <a:prstGeom prst="rect">
            <a:avLst/>
          </a:prstGeom>
        </p:spPr>
        <p:txBody>
          <a:bodyPr wrap="square" lIns="0" tIns="0" rIns="0" bIns="457200" rtlCol="0" anchor="t">
            <a:spAutoFit/>
          </a:bodyPr>
          <a:lstStyle/>
          <a:p>
            <a:pPr algn="ctr">
              <a:lnSpc>
                <a:spcPts val="11590"/>
              </a:lnSpc>
            </a:pPr>
            <a:r>
              <a:rPr lang="en-US" sz="6000" dirty="0">
                <a:solidFill>
                  <a:srgbClr val="A48449"/>
                </a:solidFill>
                <a:latin typeface="Sifonn"/>
                <a:ea typeface="Sifonn"/>
                <a:cs typeface="Sifonn"/>
                <a:sym typeface="Sifonn"/>
              </a:rPr>
              <a:t>Terminal/Enabling Objectives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4241C49C-1E83-3E7F-4E2F-B861D90FF97A}"/>
              </a:ext>
            </a:extLst>
          </p:cNvPr>
          <p:cNvSpPr txBox="1"/>
          <p:nvPr/>
        </p:nvSpPr>
        <p:spPr>
          <a:xfrm>
            <a:off x="1835967" y="5330967"/>
            <a:ext cx="3921014" cy="913712"/>
          </a:xfrm>
          <a:prstGeom prst="rect">
            <a:avLst/>
          </a:prstGeom>
        </p:spPr>
        <p:txBody>
          <a:bodyPr lIns="0" tIns="0" rIns="0" bIns="457200" rtlCol="0" anchor="t">
            <a:spAutoFit/>
          </a:bodyPr>
          <a:lstStyle/>
          <a:p>
            <a:pPr algn="ctr">
              <a:lnSpc>
                <a:spcPts val="4675"/>
              </a:lnSpc>
            </a:pPr>
            <a:r>
              <a:rPr lang="en-US" sz="32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Terminal Objective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3FEE1364-4963-A90B-2FE8-7ACCBE11569D}"/>
              </a:ext>
            </a:extLst>
          </p:cNvPr>
          <p:cNvSpPr txBox="1"/>
          <p:nvPr/>
        </p:nvSpPr>
        <p:spPr>
          <a:xfrm>
            <a:off x="8302889" y="7429500"/>
            <a:ext cx="3934319" cy="1569660"/>
          </a:xfrm>
          <a:prstGeom prst="rect">
            <a:avLst/>
          </a:prstGeom>
        </p:spPr>
        <p:txBody>
          <a:bodyPr wrap="square" lIns="0" tIns="0" rIns="0" bIns="45720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Recognize and interpret patterns and trends in charts and graphs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EAA68511-1AAE-F07F-A07B-BF7E8C353E21}"/>
              </a:ext>
            </a:extLst>
          </p:cNvPr>
          <p:cNvSpPr txBox="1"/>
          <p:nvPr/>
        </p:nvSpPr>
        <p:spPr>
          <a:xfrm>
            <a:off x="12812103" y="7428340"/>
            <a:ext cx="385007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Analyze and summarize key takeaways from visual data</a:t>
            </a:r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374BC631-F19F-0D65-0DA1-36753FA277FA}"/>
              </a:ext>
            </a:extLst>
          </p:cNvPr>
          <p:cNvSpPr/>
          <p:nvPr/>
        </p:nvSpPr>
        <p:spPr>
          <a:xfrm rot="16200000" flipV="1">
            <a:off x="14692608" y="7165709"/>
            <a:ext cx="525261" cy="1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42" name="Audio 41">
            <a:extLst>
              <a:ext uri="{FF2B5EF4-FFF2-40B4-BE49-F238E27FC236}">
                <a16:creationId xmlns:a16="http://schemas.microsoft.com/office/drawing/2014/main" id="{32520849-6C71-925C-BDBE-AAD6CD5AF8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6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74"/>
    </mc:Choice>
    <mc:Fallback xmlns="">
      <p:transition spd="slow" advTm="44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CC017C-899E-5F34-12CD-EE40BA8AC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0702F3A-19F6-5CAB-30FB-BF7A2398AC2A}"/>
              </a:ext>
            </a:extLst>
          </p:cNvPr>
          <p:cNvGrpSpPr>
            <a:grpSpLocks noChangeAspect="1"/>
          </p:cNvGrpSpPr>
          <p:nvPr/>
        </p:nvGrpSpPr>
        <p:grpSpPr>
          <a:xfrm rot="-10800000">
            <a:off x="1028700" y="1028700"/>
            <a:ext cx="2036846" cy="863868"/>
            <a:chOff x="0" y="0"/>
            <a:chExt cx="2527300" cy="107188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D150E6F-F483-EDEE-9EA2-BADA4ECD2E94}"/>
                </a:ext>
              </a:extLst>
            </p:cNvPr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1FA3CB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11DA219B-BEC8-12C6-91D6-4A88E821666D}"/>
              </a:ext>
            </a:extLst>
          </p:cNvPr>
          <p:cNvGrpSpPr>
            <a:grpSpLocks noChangeAspect="1"/>
          </p:cNvGrpSpPr>
          <p:nvPr/>
        </p:nvGrpSpPr>
        <p:grpSpPr>
          <a:xfrm>
            <a:off x="15222454" y="1028700"/>
            <a:ext cx="2036846" cy="863868"/>
            <a:chOff x="0" y="0"/>
            <a:chExt cx="2527300" cy="107188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77E7C46-96F8-4DFD-1347-5CAECA262AB8}"/>
                </a:ext>
              </a:extLst>
            </p:cNvPr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2F497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D4D1ADB-1C07-E712-0AEC-AEF164DCB090}"/>
              </a:ext>
            </a:extLst>
          </p:cNvPr>
          <p:cNvGrpSpPr/>
          <p:nvPr/>
        </p:nvGrpSpPr>
        <p:grpSpPr>
          <a:xfrm>
            <a:off x="1752600" y="2643821"/>
            <a:ext cx="14909576" cy="6087920"/>
            <a:chOff x="2568009" y="0"/>
            <a:chExt cx="19879436" cy="8117227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A3C6D92-20D3-5E0E-F14E-BB1C2EC7E9B6}"/>
                </a:ext>
              </a:extLst>
            </p:cNvPr>
            <p:cNvGrpSpPr/>
            <p:nvPr/>
          </p:nvGrpSpPr>
          <p:grpSpPr>
            <a:xfrm>
              <a:off x="8243610" y="0"/>
              <a:ext cx="5960225" cy="2056614"/>
              <a:chOff x="0" y="0"/>
              <a:chExt cx="1913890" cy="66040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B414E332-DA36-2B32-19C0-B79F89AF1B5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EE4724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15C0406-B549-3882-EE87-CE5C05089D77}"/>
                </a:ext>
              </a:extLst>
            </p:cNvPr>
            <p:cNvGrpSpPr/>
            <p:nvPr/>
          </p:nvGrpSpPr>
          <p:grpSpPr>
            <a:xfrm>
              <a:off x="2622882" y="3034991"/>
              <a:ext cx="5245764" cy="1810085"/>
              <a:chOff x="0" y="0"/>
              <a:chExt cx="1913890" cy="6604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57E15A80-C5E4-6DCD-461B-EA50647D6E6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F69CA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DA2D63D3-F3B8-1AEC-FDD3-F70E23CCD5F4}"/>
                </a:ext>
              </a:extLst>
            </p:cNvPr>
            <p:cNvGrpSpPr/>
            <p:nvPr/>
          </p:nvGrpSpPr>
          <p:grpSpPr>
            <a:xfrm>
              <a:off x="14578799" y="3034991"/>
              <a:ext cx="5245764" cy="1810085"/>
              <a:chOff x="0" y="0"/>
              <a:chExt cx="1913890" cy="6604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E311ADDF-AA36-1CD6-9711-7A6972A78A4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F69CA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9DDC829E-3DCE-B336-DC2B-71C59D62A973}"/>
                </a:ext>
              </a:extLst>
            </p:cNvPr>
            <p:cNvGrpSpPr/>
            <p:nvPr/>
          </p:nvGrpSpPr>
          <p:grpSpPr>
            <a:xfrm>
              <a:off x="2568009" y="5662834"/>
              <a:ext cx="5245764" cy="1810085"/>
              <a:chOff x="936925" y="-235073"/>
              <a:chExt cx="1913890" cy="66040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AD0B672D-9287-DD3F-10E4-F8A460A671AD}"/>
                  </a:ext>
                </a:extLst>
              </p:cNvPr>
              <p:cNvSpPr/>
              <p:nvPr/>
            </p:nvSpPr>
            <p:spPr>
              <a:xfrm>
                <a:off x="936925" y="-235073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1FA3C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6C822246-15F0-B25E-59B8-EF0ED2A5FBD3}"/>
                </a:ext>
              </a:extLst>
            </p:cNvPr>
            <p:cNvGrpSpPr/>
            <p:nvPr/>
          </p:nvGrpSpPr>
          <p:grpSpPr>
            <a:xfrm>
              <a:off x="17201681" y="6307142"/>
              <a:ext cx="5245764" cy="1810085"/>
              <a:chOff x="0" y="0"/>
              <a:chExt cx="1913890" cy="6604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C320A033-8A9B-2BFC-EEE5-ED47325EF0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1FA3C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F5E79FDB-5CC6-676B-F5D4-5405DFBB823E}"/>
                </a:ext>
              </a:extLst>
            </p:cNvPr>
            <p:cNvGrpSpPr/>
            <p:nvPr/>
          </p:nvGrpSpPr>
          <p:grpSpPr>
            <a:xfrm>
              <a:off x="11291212" y="6307142"/>
              <a:ext cx="5245764" cy="1810085"/>
              <a:chOff x="0" y="0"/>
              <a:chExt cx="1913890" cy="66040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CB0B057E-325F-4704-C88F-3D3FB20A564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1FA3C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1" name="AutoShape 21">
              <a:extLst>
                <a:ext uri="{FF2B5EF4-FFF2-40B4-BE49-F238E27FC236}">
                  <a16:creationId xmlns:a16="http://schemas.microsoft.com/office/drawing/2014/main" id="{F24B35D7-253F-345C-9B29-60A859F90350}"/>
                </a:ext>
              </a:extLst>
            </p:cNvPr>
            <p:cNvSpPr/>
            <p:nvPr/>
          </p:nvSpPr>
          <p:spPr>
            <a:xfrm rot="-5400000">
              <a:off x="4890779" y="2680006"/>
              <a:ext cx="646470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AutoShape 22">
              <a:extLst>
                <a:ext uri="{FF2B5EF4-FFF2-40B4-BE49-F238E27FC236}">
                  <a16:creationId xmlns:a16="http://schemas.microsoft.com/office/drawing/2014/main" id="{853C73B5-0063-6186-F82F-DE8658A01FB0}"/>
                </a:ext>
              </a:extLst>
            </p:cNvPr>
            <p:cNvSpPr/>
            <p:nvPr/>
          </p:nvSpPr>
          <p:spPr>
            <a:xfrm rot="-5400000">
              <a:off x="16910196" y="2680006"/>
              <a:ext cx="646470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AutoShape 23">
              <a:extLst>
                <a:ext uri="{FF2B5EF4-FFF2-40B4-BE49-F238E27FC236}">
                  <a16:creationId xmlns:a16="http://schemas.microsoft.com/office/drawing/2014/main" id="{BBF1F8BA-C244-8D6D-3EB5-43224EC0E903}"/>
                </a:ext>
              </a:extLst>
            </p:cNvPr>
            <p:cNvSpPr/>
            <p:nvPr/>
          </p:nvSpPr>
          <p:spPr>
            <a:xfrm>
              <a:off x="5182264" y="2325021"/>
              <a:ext cx="12082917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AutoShape 24">
              <a:extLst>
                <a:ext uri="{FF2B5EF4-FFF2-40B4-BE49-F238E27FC236}">
                  <a16:creationId xmlns:a16="http://schemas.microsoft.com/office/drawing/2014/main" id="{7AB84998-0810-29B8-3B15-18E56205F12C}"/>
                </a:ext>
              </a:extLst>
            </p:cNvPr>
            <p:cNvSpPr/>
            <p:nvPr/>
          </p:nvSpPr>
          <p:spPr>
            <a:xfrm rot="16394666" flipV="1">
              <a:off x="10755803" y="2168140"/>
              <a:ext cx="356413" cy="20267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1A4C7625-776B-B5D9-6373-6FB4B12B436A}"/>
                </a:ext>
              </a:extLst>
            </p:cNvPr>
            <p:cNvSpPr/>
            <p:nvPr/>
          </p:nvSpPr>
          <p:spPr>
            <a:xfrm rot="-5400000">
              <a:off x="4758591" y="5236999"/>
              <a:ext cx="847347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AutoShape 29">
              <a:extLst>
                <a:ext uri="{FF2B5EF4-FFF2-40B4-BE49-F238E27FC236}">
                  <a16:creationId xmlns:a16="http://schemas.microsoft.com/office/drawing/2014/main" id="{9E1A8FF8-B417-001A-B300-FD967A7EB673}"/>
                </a:ext>
              </a:extLst>
            </p:cNvPr>
            <p:cNvSpPr/>
            <p:nvPr/>
          </p:nvSpPr>
          <p:spPr>
            <a:xfrm rot="-5400000">
              <a:off x="16778008" y="5236999"/>
              <a:ext cx="847347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AutoShape 30">
              <a:extLst>
                <a:ext uri="{FF2B5EF4-FFF2-40B4-BE49-F238E27FC236}">
                  <a16:creationId xmlns:a16="http://schemas.microsoft.com/office/drawing/2014/main" id="{294370F4-E8DD-A0FC-267A-80C09B332A2A}"/>
                </a:ext>
              </a:extLst>
            </p:cNvPr>
            <p:cNvSpPr/>
            <p:nvPr/>
          </p:nvSpPr>
          <p:spPr>
            <a:xfrm rot="16200000" flipV="1">
              <a:off x="13819947" y="5979094"/>
              <a:ext cx="700348" cy="1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AutoShape 32">
              <a:extLst>
                <a:ext uri="{FF2B5EF4-FFF2-40B4-BE49-F238E27FC236}">
                  <a16:creationId xmlns:a16="http://schemas.microsoft.com/office/drawing/2014/main" id="{66CF608D-E9D8-6D50-4C28-455657F43C17}"/>
                </a:ext>
              </a:extLst>
            </p:cNvPr>
            <p:cNvSpPr/>
            <p:nvPr/>
          </p:nvSpPr>
          <p:spPr>
            <a:xfrm>
              <a:off x="14190552" y="5657399"/>
              <a:ext cx="5973970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3" name="TextBox 33">
            <a:extLst>
              <a:ext uri="{FF2B5EF4-FFF2-40B4-BE49-F238E27FC236}">
                <a16:creationId xmlns:a16="http://schemas.microsoft.com/office/drawing/2014/main" id="{54FE8F27-F677-DFC9-57DF-2B061F46C5F9}"/>
              </a:ext>
            </a:extLst>
          </p:cNvPr>
          <p:cNvSpPr txBox="1"/>
          <p:nvPr/>
        </p:nvSpPr>
        <p:spPr>
          <a:xfrm>
            <a:off x="6280019" y="2863472"/>
            <a:ext cx="4470163" cy="1323439"/>
          </a:xfrm>
          <a:prstGeom prst="rect">
            <a:avLst/>
          </a:prstGeom>
        </p:spPr>
        <p:txBody>
          <a:bodyPr wrap="square" lIns="0" tIns="0" rIns="0" bIns="457200" rtlCol="0" anchor="t">
            <a:spAutoFit/>
          </a:bodyPr>
          <a:lstStyle/>
          <a:p>
            <a:r>
              <a:rPr lang="en-US" sz="2800" dirty="0">
                <a:solidFill>
                  <a:srgbClr val="F5F2E9"/>
                </a:solidFill>
                <a:latin typeface="Sifonn"/>
                <a:ea typeface="Sifonn"/>
                <a:cs typeface="Sifonn"/>
                <a:sym typeface="Sifonn"/>
              </a:rPr>
              <a:t>Module 4: Global and Healthcare Implications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070FD770-0277-58B4-C091-B086B5CCE58E}"/>
              </a:ext>
            </a:extLst>
          </p:cNvPr>
          <p:cNvSpPr txBox="1"/>
          <p:nvPr/>
        </p:nvSpPr>
        <p:spPr>
          <a:xfrm>
            <a:off x="1737277" y="7080614"/>
            <a:ext cx="393432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Learners will evaluate the global and healthcare implications of antibiotic resistance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162981E7-8229-B601-2199-5831CBA96E02}"/>
              </a:ext>
            </a:extLst>
          </p:cNvPr>
          <p:cNvSpPr txBox="1"/>
          <p:nvPr/>
        </p:nvSpPr>
        <p:spPr>
          <a:xfrm>
            <a:off x="10815871" y="5298105"/>
            <a:ext cx="3921014" cy="913712"/>
          </a:xfrm>
          <a:prstGeom prst="rect">
            <a:avLst/>
          </a:prstGeom>
        </p:spPr>
        <p:txBody>
          <a:bodyPr lIns="0" tIns="0" rIns="0" bIns="457200" rtlCol="0" anchor="t">
            <a:spAutoFit/>
          </a:bodyPr>
          <a:lstStyle/>
          <a:p>
            <a:pPr algn="ctr">
              <a:lnSpc>
                <a:spcPts val="4675"/>
              </a:lnSpc>
            </a:pPr>
            <a:r>
              <a:rPr lang="en-US" sz="30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Enabling Objectives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73470499-3523-C008-503B-45815C2B5DBB}"/>
              </a:ext>
            </a:extLst>
          </p:cNvPr>
          <p:cNvSpPr txBox="1"/>
          <p:nvPr/>
        </p:nvSpPr>
        <p:spPr>
          <a:xfrm>
            <a:off x="1981201" y="866775"/>
            <a:ext cx="14477993" cy="1577355"/>
          </a:xfrm>
          <a:prstGeom prst="rect">
            <a:avLst/>
          </a:prstGeom>
        </p:spPr>
        <p:txBody>
          <a:bodyPr wrap="square" lIns="0" tIns="0" rIns="0" bIns="457200" rtlCol="0" anchor="t">
            <a:spAutoFit/>
          </a:bodyPr>
          <a:lstStyle/>
          <a:p>
            <a:pPr algn="ctr">
              <a:lnSpc>
                <a:spcPts val="11590"/>
              </a:lnSpc>
            </a:pPr>
            <a:r>
              <a:rPr lang="en-US" sz="6000" dirty="0">
                <a:solidFill>
                  <a:srgbClr val="A48449"/>
                </a:solidFill>
                <a:latin typeface="Sifonn"/>
                <a:ea typeface="Sifonn"/>
                <a:cs typeface="Sifonn"/>
                <a:sym typeface="Sifonn"/>
              </a:rPr>
              <a:t>Terminal/Enabling Objectives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F480E162-5489-35EC-F87C-0ACB6FD14461}"/>
              </a:ext>
            </a:extLst>
          </p:cNvPr>
          <p:cNvSpPr txBox="1"/>
          <p:nvPr/>
        </p:nvSpPr>
        <p:spPr>
          <a:xfrm>
            <a:off x="1835967" y="5330967"/>
            <a:ext cx="3921014" cy="913712"/>
          </a:xfrm>
          <a:prstGeom prst="rect">
            <a:avLst/>
          </a:prstGeom>
        </p:spPr>
        <p:txBody>
          <a:bodyPr lIns="0" tIns="0" rIns="0" bIns="457200" rtlCol="0" anchor="t">
            <a:spAutoFit/>
          </a:bodyPr>
          <a:lstStyle/>
          <a:p>
            <a:pPr algn="ctr">
              <a:lnSpc>
                <a:spcPts val="4675"/>
              </a:lnSpc>
            </a:pPr>
            <a:r>
              <a:rPr lang="en-US" sz="32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Terminal Objective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BD3E33ED-005E-4AAF-811A-E6D14CDE0219}"/>
              </a:ext>
            </a:extLst>
          </p:cNvPr>
          <p:cNvSpPr txBox="1"/>
          <p:nvPr/>
        </p:nvSpPr>
        <p:spPr>
          <a:xfrm>
            <a:off x="8302889" y="7496113"/>
            <a:ext cx="3934319" cy="1569660"/>
          </a:xfrm>
          <a:prstGeom prst="rect">
            <a:avLst/>
          </a:prstGeom>
        </p:spPr>
        <p:txBody>
          <a:bodyPr wrap="square" lIns="0" tIns="0" rIns="0" bIns="45720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Analyze and discuss case studies and their healthcare impacts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BA731920-9518-7783-BDBC-509B7744851D}"/>
              </a:ext>
            </a:extLst>
          </p:cNvPr>
          <p:cNvSpPr txBox="1"/>
          <p:nvPr/>
        </p:nvSpPr>
        <p:spPr>
          <a:xfrm>
            <a:off x="12812103" y="7534840"/>
            <a:ext cx="385007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E3F3E"/>
                </a:solidFill>
                <a:latin typeface="Sifonn"/>
                <a:ea typeface="Sifonn"/>
                <a:cs typeface="Sifonn"/>
                <a:sym typeface="Sifonn"/>
              </a:rPr>
              <a:t>Identify and evaluate and economic, societal, personal, and/or community-level risks</a:t>
            </a:r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1C91EF33-F64A-0545-37C6-8B586DFADE0A}"/>
              </a:ext>
            </a:extLst>
          </p:cNvPr>
          <p:cNvSpPr/>
          <p:nvPr/>
        </p:nvSpPr>
        <p:spPr>
          <a:xfrm rot="16200000" flipV="1">
            <a:off x="14692608" y="7165709"/>
            <a:ext cx="525261" cy="1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1" name="Audio 30">
            <a:extLst>
              <a:ext uri="{FF2B5EF4-FFF2-40B4-BE49-F238E27FC236}">
                <a16:creationId xmlns:a16="http://schemas.microsoft.com/office/drawing/2014/main" id="{A6C4BF85-34AA-665F-EE36-E74A4FC35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4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61"/>
    </mc:Choice>
    <mc:Fallback xmlns="">
      <p:transition spd="slow" advTm="47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5468</TotalTime>
  <Words>866</Words>
  <Application>Microsoft Macintosh PowerPoint</Application>
  <PresentationFormat>Custom</PresentationFormat>
  <Paragraphs>136</Paragraphs>
  <Slides>16</Slides>
  <Notes>1</Notes>
  <HiddenSlides>0</HiddenSlides>
  <MMClips>16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Antic</vt:lpstr>
      <vt:lpstr>More Sugar Thin</vt:lpstr>
      <vt:lpstr>Calibri</vt:lpstr>
      <vt:lpstr>Sifonn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Modern Bacteria Cute Theme Presentation</dc:title>
  <cp:lastModifiedBy>Nelson, Shayla</cp:lastModifiedBy>
  <cp:revision>84</cp:revision>
  <dcterms:created xsi:type="dcterms:W3CDTF">2006-08-16T00:00:00Z</dcterms:created>
  <dcterms:modified xsi:type="dcterms:W3CDTF">2025-08-13T03:00:21Z</dcterms:modified>
  <dc:identifier>DAGYRrH0hD8</dc:identifier>
</cp:coreProperties>
</file>